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3"/>
  </p:notesMasterIdLst>
  <p:sldIdLst>
    <p:sldId id="256" r:id="rId2"/>
    <p:sldId id="349" r:id="rId3"/>
    <p:sldId id="350" r:id="rId4"/>
    <p:sldId id="351" r:id="rId5"/>
    <p:sldId id="352" r:id="rId6"/>
    <p:sldId id="258" r:id="rId7"/>
    <p:sldId id="316" r:id="rId8"/>
    <p:sldId id="331" r:id="rId9"/>
    <p:sldId id="330" r:id="rId10"/>
    <p:sldId id="332" r:id="rId11"/>
    <p:sldId id="257" r:id="rId12"/>
    <p:sldId id="353" r:id="rId13"/>
    <p:sldId id="315" r:id="rId14"/>
    <p:sldId id="280" r:id="rId15"/>
    <p:sldId id="366" r:id="rId16"/>
    <p:sldId id="354" r:id="rId17"/>
    <p:sldId id="365" r:id="rId18"/>
    <p:sldId id="355" r:id="rId19"/>
    <p:sldId id="259" r:id="rId20"/>
    <p:sldId id="304" r:id="rId21"/>
    <p:sldId id="333" r:id="rId22"/>
    <p:sldId id="356" r:id="rId23"/>
    <p:sldId id="361" r:id="rId24"/>
    <p:sldId id="318" r:id="rId25"/>
    <p:sldId id="305" r:id="rId26"/>
    <p:sldId id="394" r:id="rId27"/>
    <p:sldId id="395" r:id="rId28"/>
    <p:sldId id="396" r:id="rId29"/>
    <p:sldId id="397" r:id="rId30"/>
    <p:sldId id="317" r:id="rId31"/>
    <p:sldId id="306" r:id="rId32"/>
    <p:sldId id="279" r:id="rId33"/>
    <p:sldId id="260" r:id="rId34"/>
    <p:sldId id="261" r:id="rId35"/>
    <p:sldId id="334" r:id="rId36"/>
    <p:sldId id="335" r:id="rId37"/>
    <p:sldId id="357" r:id="rId38"/>
    <p:sldId id="393" r:id="rId39"/>
    <p:sldId id="262" r:id="rId40"/>
    <p:sldId id="359" r:id="rId41"/>
    <p:sldId id="299" r:id="rId42"/>
    <p:sldId id="337" r:id="rId43"/>
    <p:sldId id="340" r:id="rId44"/>
    <p:sldId id="341" r:id="rId45"/>
    <p:sldId id="300" r:id="rId46"/>
    <p:sldId id="362" r:id="rId47"/>
    <p:sldId id="360" r:id="rId48"/>
    <p:sldId id="339" r:id="rId49"/>
    <p:sldId id="338" r:id="rId50"/>
    <p:sldId id="363" r:id="rId51"/>
    <p:sldId id="342" r:id="rId52"/>
    <p:sldId id="364" r:id="rId53"/>
    <p:sldId id="336" r:id="rId54"/>
    <p:sldId id="263" r:id="rId55"/>
    <p:sldId id="264" r:id="rId56"/>
    <p:sldId id="343" r:id="rId57"/>
    <p:sldId id="369" r:id="rId58"/>
    <p:sldId id="265" r:id="rId59"/>
    <p:sldId id="370" r:id="rId60"/>
    <p:sldId id="377" r:id="rId61"/>
    <p:sldId id="371" r:id="rId62"/>
    <p:sldId id="372" r:id="rId63"/>
    <p:sldId id="373" r:id="rId64"/>
    <p:sldId id="379" r:id="rId65"/>
    <p:sldId id="378" r:id="rId66"/>
    <p:sldId id="374" r:id="rId67"/>
    <p:sldId id="375" r:id="rId68"/>
    <p:sldId id="380" r:id="rId69"/>
    <p:sldId id="381" r:id="rId70"/>
    <p:sldId id="376" r:id="rId71"/>
    <p:sldId id="382" r:id="rId72"/>
    <p:sldId id="383" r:id="rId73"/>
    <p:sldId id="384" r:id="rId74"/>
    <p:sldId id="323" r:id="rId75"/>
    <p:sldId id="344" r:id="rId76"/>
    <p:sldId id="386" r:id="rId77"/>
    <p:sldId id="321" r:id="rId78"/>
    <p:sldId id="320" r:id="rId79"/>
    <p:sldId id="367" r:id="rId80"/>
    <p:sldId id="385" r:id="rId81"/>
    <p:sldId id="322" r:id="rId82"/>
    <p:sldId id="327" r:id="rId83"/>
    <p:sldId id="266" r:id="rId84"/>
    <p:sldId id="346" r:id="rId85"/>
    <p:sldId id="267" r:id="rId86"/>
    <p:sldId id="328" r:id="rId87"/>
    <p:sldId id="268" r:id="rId88"/>
    <p:sldId id="345" r:id="rId89"/>
    <p:sldId id="347" r:id="rId90"/>
    <p:sldId id="329" r:id="rId91"/>
    <p:sldId id="271" r:id="rId92"/>
    <p:sldId id="269" r:id="rId93"/>
    <p:sldId id="391" r:id="rId94"/>
    <p:sldId id="388" r:id="rId95"/>
    <p:sldId id="389" r:id="rId96"/>
    <p:sldId id="387" r:id="rId97"/>
    <p:sldId id="272" r:id="rId98"/>
    <p:sldId id="390" r:id="rId99"/>
    <p:sldId id="392" r:id="rId100"/>
    <p:sldId id="348" r:id="rId101"/>
    <p:sldId id="302" r:id="rId102"/>
    <p:sldId id="273" r:id="rId103"/>
    <p:sldId id="319" r:id="rId104"/>
    <p:sldId id="278" r:id="rId105"/>
    <p:sldId id="274" r:id="rId106"/>
    <p:sldId id="275" r:id="rId107"/>
    <p:sldId id="276" r:id="rId108"/>
    <p:sldId id="277" r:id="rId109"/>
    <p:sldId id="281" r:id="rId110"/>
    <p:sldId id="284" r:id="rId111"/>
    <p:sldId id="289" r:id="rId112"/>
    <p:sldId id="290" r:id="rId113"/>
    <p:sldId id="285" r:id="rId114"/>
    <p:sldId id="291" r:id="rId115"/>
    <p:sldId id="282" r:id="rId116"/>
    <p:sldId id="292" r:id="rId117"/>
    <p:sldId id="293" r:id="rId118"/>
    <p:sldId id="294" r:id="rId119"/>
    <p:sldId id="295" r:id="rId120"/>
    <p:sldId id="283" r:id="rId121"/>
    <p:sldId id="314" r:id="rId122"/>
    <p:sldId id="296" r:id="rId123"/>
    <p:sldId id="313" r:id="rId124"/>
    <p:sldId id="297" r:id="rId125"/>
    <p:sldId id="312" r:id="rId126"/>
    <p:sldId id="298" r:id="rId127"/>
    <p:sldId id="311" r:id="rId128"/>
    <p:sldId id="307" r:id="rId129"/>
    <p:sldId id="310" r:id="rId130"/>
    <p:sldId id="308" r:id="rId131"/>
    <p:sldId id="309" r:id="rId1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103" d="100"/>
          <a:sy n="103" d="100"/>
        </p:scale>
        <p:origin x="-204" y="-102"/>
      </p:cViewPr>
      <p:guideLst>
        <p:guide orient="horz" pos="2160"/>
        <p:guide pos="2880"/>
      </p:guideLst>
    </p:cSldViewPr>
  </p:slideViewPr>
  <p:outlineViewPr>
    <p:cViewPr>
      <p:scale>
        <a:sx n="33" d="100"/>
        <a:sy n="33" d="100"/>
      </p:scale>
      <p:origin x="48" y="1373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E6F9E85-F97B-4411-BB12-684937432E04}" type="datetimeFigureOut">
              <a:rPr lang="en-US"/>
              <a:pPr>
                <a:defRPr/>
              </a:pPr>
              <a:t>11/8/2011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0982390-CDFD-4271-9B8D-A8F42FA50F1B}" type="slidenum">
              <a:rPr lang="en-US"/>
              <a:pPr>
                <a:defRPr/>
              </a:pPr>
              <a:t>‹#›</a:t>
            </a:fld>
            <a:endParaRPr lang="en-US"/>
          </a:p>
        </p:txBody>
      </p:sp>
    </p:spTree>
    <p:extLst>
      <p:ext uri="{BB962C8B-B14F-4D97-AF65-F5344CB8AC3E}">
        <p14:creationId xmlns:p14="http://schemas.microsoft.com/office/powerpoint/2010/main" val="34927784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DA3603-52D9-479B-B0FC-4EA2B93842D1}"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3E12F1-D09D-4AC5-A6F9-130EFE9FD37D}" type="slidenum">
              <a:rPr lang="en-US" smtClean="0"/>
              <a:pPr/>
              <a:t>31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B10ADA-A971-40FE-BB11-5AE17DDC5BEB}" type="slidenum">
              <a:rPr lang="en-US" smtClean="0"/>
              <a:pPr/>
              <a:t>32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9F5CD5-3788-48F9-89CE-7D17560C9971}" type="slidenum">
              <a:rPr lang="en-US" smtClean="0"/>
              <a:pPr/>
              <a:t>33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379B86-49CB-4322-AD96-36531B19F450}" type="slidenum">
              <a:rPr lang="en-US" smtClean="0"/>
              <a:pPr/>
              <a:t>34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F0F290A-15F1-47DB-917C-40483C2D0AEC}" type="slidenum">
              <a:rPr lang="en-US" smtClean="0"/>
              <a:pPr/>
              <a:t>39</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2027CC-D7DE-492C-8946-4BD063D1F837}" type="slidenum">
              <a:rPr lang="en-US" smtClean="0"/>
              <a:pPr/>
              <a:t>54</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8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B1EFFA-CB11-4F3B-AF63-70DA4A41F9E8}" type="slidenum">
              <a:rPr lang="en-US" smtClean="0"/>
              <a:pPr/>
              <a:t>55</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978ED0-B1DF-4FF0-BE05-E68B494279FC}" type="slidenum">
              <a:rPr lang="en-US" smtClean="0"/>
              <a:pPr/>
              <a:t>58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E6BA04-F17B-4211-A1B5-989934AFF876}" type="slidenum">
              <a:rPr lang="en-US" smtClean="0"/>
              <a:pPr/>
              <a:t>63</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B10ADA-A971-40FE-BB11-5AE17DDC5BEB}" type="slidenum">
              <a:rPr lang="en-US" smtClean="0"/>
              <a:pPr/>
              <a:t>82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A86873-30D8-451E-AAC0-4BBEB8FF17C7}" type="slidenum">
              <a:rPr lang="en-US" smtClean="0"/>
              <a:pPr/>
              <a:t>6</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BBED413-0D22-4528-9CC0-B263E535F4F8}" type="slidenum">
              <a:rPr lang="en-US" smtClean="0"/>
              <a:pPr/>
              <a:t>83</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8BC5BA-275B-45EB-8AA0-B02242A43091}" type="slidenum">
              <a:rPr lang="en-US" smtClean="0"/>
              <a:pPr/>
              <a:t>85</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B10ADA-A971-40FE-BB11-5AE17DDC5BEB}" type="slidenum">
              <a:rPr lang="en-US" smtClean="0"/>
              <a:pPr/>
              <a:t>86</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5D6C22-C647-492B-BA3B-8A08C939B8B8}" type="slidenum">
              <a:rPr lang="en-US" smtClean="0"/>
              <a:pPr/>
              <a:t>87</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B10ADA-A971-40FE-BB11-5AE17DDC5BEB}" type="slidenum">
              <a:rPr lang="en-US" smtClean="0"/>
              <a:pPr/>
              <a:t>90</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837F47-EE8B-4BCB-99A8-DC95F46A600C}" type="slidenum">
              <a:rPr lang="en-US" smtClean="0"/>
              <a:pPr/>
              <a:t>91</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EFCAAF-F986-40B1-AABA-D0B684E9A32F}" type="slidenum">
              <a:rPr lang="en-US" smtClean="0"/>
              <a:pPr/>
              <a:t>92</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AEE1DF-758B-4F1C-8EE8-D40F735608C1}" type="slidenum">
              <a:rPr lang="en-US" smtClean="0"/>
              <a:pPr/>
              <a:t>93</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0E73455-32C2-4759-963B-249D8C6CE939}" type="slidenum">
              <a:rPr lang="en-US" smtClean="0"/>
              <a:pPr/>
              <a:t>97</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4EB583-6F65-432D-A9E8-5C08371EB132}" type="slidenum">
              <a:rPr lang="en-US" smtClean="0"/>
              <a:pPr/>
              <a:t>102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350269D-A6A0-4645-9174-E47FFB51516B}" type="slidenum">
              <a:rPr lang="en-US" smtClean="0"/>
              <a:pPr>
                <a:defRPr/>
              </a:pPr>
              <a:t>7</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D8D852-F7EC-4954-BE6B-748A3A48C21A}" type="slidenum">
              <a:rPr lang="en-US" smtClean="0"/>
              <a:pPr/>
              <a:t>104</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7A9271-6CA1-4039-BD41-6ED1EA6B8885}" type="slidenum">
              <a:rPr lang="en-US" smtClean="0"/>
              <a:pPr/>
              <a:t>105</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37D143-E583-4B5E-822A-FCCBC18E5F32}" type="slidenum">
              <a:rPr lang="en-US" smtClean="0"/>
              <a:pPr/>
              <a:t>106</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18A85C-3F42-471E-8948-E2C0A9415A57}" type="slidenum">
              <a:rPr lang="en-US" smtClean="0"/>
              <a:pPr/>
              <a:t>107</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6B5A21-5757-4B11-934C-65045A29C0E7}" type="slidenum">
              <a:rPr lang="en-US" smtClean="0"/>
              <a:pPr/>
              <a:t>108</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E3F166-9792-43EB-97E1-53439D3D999F}" type="slidenum">
              <a:rPr lang="en-US" smtClean="0"/>
              <a:pPr/>
              <a:t>109</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8464F9-5522-42C2-AA4E-568FF095C4A9}" type="slidenum">
              <a:rPr lang="en-US" smtClean="0"/>
              <a:pPr/>
              <a:t>110</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ADEA861-7A39-4C1C-95CC-30A37DFDA8F2}" type="slidenum">
              <a:rPr lang="en-US" smtClean="0"/>
              <a:pPr/>
              <a:t>111</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28F50E9-5E69-4A2B-B09F-59DE6B219940}" type="slidenum">
              <a:rPr lang="en-US" smtClean="0"/>
              <a:pPr/>
              <a:t>112</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629852-2B8A-41B4-88EA-B39505691185}" type="slidenum">
              <a:rPr lang="en-US" smtClean="0"/>
              <a:pPr/>
              <a:t>114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F73C48-EA91-4CFF-B02C-2256999B7100}" type="slidenum">
              <a:rPr lang="en-US" smtClean="0"/>
              <a:pPr/>
              <a:t>11</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F4FF05-5BEF-41AF-A2D2-66DE923D3E4B}" type="slidenum">
              <a:rPr lang="en-US" smtClean="0"/>
              <a:pPr/>
              <a:t>115</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C26878-BDF0-4E03-8F71-C440BAA78E02}" type="slidenum">
              <a:rPr lang="en-US" smtClean="0"/>
              <a:pPr/>
              <a:t>120</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A86873-30D8-451E-AAC0-4BBEB8FF17C7}" type="slidenum">
              <a:rPr lang="en-US" smtClean="0"/>
              <a:pPr/>
              <a:t>13</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6CC5307-20DF-4CF5-A666-3563923EA9FB}" type="slidenum">
              <a:rPr lang="en-US" smtClean="0"/>
              <a:pPr/>
              <a:t>14</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3C56BD-A96E-4F5E-8A2C-5C230EDFA512}" type="slidenum">
              <a:rPr lang="en-US" smtClean="0"/>
              <a:pPr/>
              <a:t>19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8A5E9B-2A93-4743-BD10-8AB03FC2A58C}" type="slidenum">
              <a:rPr lang="en-US" smtClean="0"/>
              <a:pPr/>
              <a:t>20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D2FE57-F6A5-4DF3-AA82-866CB24DE0E1}" type="slidenum">
              <a:rPr lang="en-US" smtClean="0"/>
              <a:pPr/>
              <a:t>25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C753E84-E555-4E79-AB16-A0F36E30E1C8}" type="datetimeFigureOut">
              <a:rPr lang="en-US"/>
              <a:pPr>
                <a:defRPr/>
              </a:pPr>
              <a:t>11/8/2011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8B5B98-DF40-458E-9EDD-4823C08DCE5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22B5791-BA2B-4F4D-AEBA-D200EAA23D83}" type="datetimeFigureOut">
              <a:rPr lang="en-US"/>
              <a:pPr>
                <a:defRPr/>
              </a:pPr>
              <a:t>11/8/2011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DDB3EF-4438-43CE-93C7-277388DB940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BB17070-7FA3-46F1-A5E9-B3697ABDCE72}" type="datetimeFigureOut">
              <a:rPr lang="en-US"/>
              <a:pPr>
                <a:defRPr/>
              </a:pPr>
              <a:t>11/8/2011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20B76B-BD37-4949-B881-88B4A1BA61F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249848-567F-4E07-8516-36AD34F3D31A}" type="datetimeFigureOut">
              <a:rPr lang="en-US"/>
              <a:pPr>
                <a:defRPr/>
              </a:pPr>
              <a:t>11/8/2011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AEAEC4-D417-4A63-A5B0-07008781146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C01BD3B-F157-4117-8BFC-E766F228ADEF}" type="datetimeFigureOut">
              <a:rPr lang="en-US"/>
              <a:pPr>
                <a:defRPr/>
              </a:pPr>
              <a:t>11/8/2011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281C49-FC0D-4191-B554-1F51B38249E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54B9BA1-4703-4470-81EB-FF71DB50D7D1}" type="datetimeFigureOut">
              <a:rPr lang="en-US"/>
              <a:pPr>
                <a:defRPr/>
              </a:pPr>
              <a:t>11/8/2011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C739A58-EBD3-41D4-953E-7E606225893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E19CC25-B2CE-4050-B628-2F891F11837B}" type="datetimeFigureOut">
              <a:rPr lang="en-US"/>
              <a:pPr>
                <a:defRPr/>
              </a:pPr>
              <a:t>11/8/2011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0BEC732-D51D-461B-9095-A53E596B3BC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79387C9-E34C-4E51-BD0A-3EE2238EAAD9}" type="datetimeFigureOut">
              <a:rPr lang="en-US"/>
              <a:pPr>
                <a:defRPr/>
              </a:pPr>
              <a:t>11/8/2011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82C1346-DD02-4EE9-9C2C-EF22F98B602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6730007-8989-466E-9126-40A67275E807}" type="datetimeFigureOut">
              <a:rPr lang="en-US"/>
              <a:pPr>
                <a:defRPr/>
              </a:pPr>
              <a:t>11/8/2011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6D76A23-136B-48F6-809A-FB21B356B49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369A76-31BE-418A-9F5C-9927A84CFBA7}" type="datetimeFigureOut">
              <a:rPr lang="en-US"/>
              <a:pPr>
                <a:defRPr/>
              </a:pPr>
              <a:t>11/8/2011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3AFB4E5-EF5C-4DF9-A2E7-96D374B2672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CC5DE6-7BFC-4DE7-9830-78E41799832F}" type="datetimeFigureOut">
              <a:rPr lang="en-US"/>
              <a:pPr>
                <a:defRPr/>
              </a:pPr>
              <a:t>11/8/2011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9DB79B-5344-4DCA-B785-8D17849B813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6448857-4AF8-471B-B231-78DEDBD08837}" type="datetimeFigureOut">
              <a:rPr lang="en-US"/>
              <a:pPr>
                <a:defRPr/>
              </a:pPr>
              <a:t>11/8/2011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BB15032-9D8E-4BB5-8060-3474B5C0619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3" Type="http://schemas.openxmlformats.org/officeDocument/2006/relationships/hyperlink" Target="http://en.wikipedia.org/wiki/Judicial_interpretation" TargetMode="External"/><Relationship Id="rId2" Type="http://schemas.openxmlformats.org/officeDocument/2006/relationships/hyperlink" Target="http://en.wikipedia.org/wiki/Judicial_review_in_the_United_States" TargetMode="Externa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hyperlink" Target="http://www.courts.state.tx.us/" TargetMode="Externa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3" Type="http://schemas.openxmlformats.org/officeDocument/2006/relationships/hyperlink" Target="http://www.followthemoney.org/database/StateGlance/state_candidates.phtml?s=TX&amp;y=2008&amp;f=K" TargetMode="External"/><Relationship Id="rId2" Type="http://schemas.openxmlformats.org/officeDocument/2006/relationships/hyperlink" Target="http://www.followthemoney.org/database/StateGlance/state_candidates.phtml?s=TX&amp;y=2008&amp;f=J" TargetMode="Externa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hyperlink" Target="http://www.tlc.state.tx.us/redist/judicial.htm" TargetMode="Externa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3" Type="http://schemas.openxmlformats.org/officeDocument/2006/relationships/hyperlink" Target="http://avalon.law.yale.edu/18th_century/fed78.asp" TargetMode="External"/><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hyperlink" Target="http://en.wikipedia.org/wiki/Federalist_No._78" TargetMode="Externa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3" Type="http://schemas.openxmlformats.org/officeDocument/2006/relationships/hyperlink" Target="http://avalon.law.yale.edu/18th_century/fed79.asp" TargetMode="External"/><Relationship Id="rId2" Type="http://schemas.openxmlformats.org/officeDocument/2006/relationships/hyperlink" Target="http://avalon.law.yale.edu/18th_century/fed78.asp" TargetMode="External"/><Relationship Id="rId1" Type="http://schemas.openxmlformats.org/officeDocument/2006/relationships/slideLayout" Target="../slideLayouts/slideLayout6.xml"/><Relationship Id="rId4" Type="http://schemas.openxmlformats.org/officeDocument/2006/relationships/hyperlink" Target="http://en.wikipedia.org/wiki/Federalist_No._79" TargetMode="Externa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3" Type="http://schemas.openxmlformats.org/officeDocument/2006/relationships/hyperlink" Target="http://avalon.law.yale.edu/18th_century/fed80.asp" TargetMode="External"/><Relationship Id="rId2" Type="http://schemas.openxmlformats.org/officeDocument/2006/relationships/hyperlink" Target="http://avalon.law.yale.edu/18th_century/fed78.asp" TargetMode="External"/><Relationship Id="rId1" Type="http://schemas.openxmlformats.org/officeDocument/2006/relationships/slideLayout" Target="../slideLayouts/slideLayout6.xml"/><Relationship Id="rId4" Type="http://schemas.openxmlformats.org/officeDocument/2006/relationships/hyperlink" Target="http://en.wikipedia.org/wiki/Federalist_No._80" TargetMode="Externa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3" Type="http://schemas.openxmlformats.org/officeDocument/2006/relationships/hyperlink" Target="http://avalon.law.yale.edu/18th_century/fed81.asp" TargetMode="External"/><Relationship Id="rId2" Type="http://schemas.openxmlformats.org/officeDocument/2006/relationships/hyperlink" Target="http://avalon.law.yale.edu/18th_century/fed78.asp" TargetMode="External"/><Relationship Id="rId1" Type="http://schemas.openxmlformats.org/officeDocument/2006/relationships/slideLayout" Target="../slideLayouts/slideLayout6.xml"/><Relationship Id="rId4" Type="http://schemas.openxmlformats.org/officeDocument/2006/relationships/hyperlink" Target="http://en.wikipedia.org/wiki/Federalist_No._81" TargetMode="Externa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3" Type="http://schemas.openxmlformats.org/officeDocument/2006/relationships/hyperlink" Target="http://avalon.law.yale.edu/18th_century/fed82.asp" TargetMode="External"/><Relationship Id="rId2" Type="http://schemas.openxmlformats.org/officeDocument/2006/relationships/hyperlink" Target="http://avalon.law.yale.edu/18th_century/fed78.asp" TargetMode="External"/><Relationship Id="rId1" Type="http://schemas.openxmlformats.org/officeDocument/2006/relationships/slideLayout" Target="../slideLayouts/slideLayout6.xml"/><Relationship Id="rId4" Type="http://schemas.openxmlformats.org/officeDocument/2006/relationships/hyperlink" Target="http://en.wikipedia.org/wiki/Federalist_No._82" TargetMode="Externa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caselaw.lp.findlaw.com/data/constitution/article03/01.html#1"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en.wikipedia.org/wiki/Article_Three_of_the_United_States_Constitution#Section_1:_Federal_courts" TargetMode="External"/></Relationships>
</file>

<file path=ppt/slides/_rels/slide130.xml.rels><?xml version="1.0" encoding="UTF-8" standalone="yes"?>
<Relationships xmlns="http://schemas.openxmlformats.org/package/2006/relationships"><Relationship Id="rId3" Type="http://schemas.openxmlformats.org/officeDocument/2006/relationships/hyperlink" Target="http://avalon.law.yale.edu/18th_century/fed83.asp" TargetMode="External"/><Relationship Id="rId2" Type="http://schemas.openxmlformats.org/officeDocument/2006/relationships/hyperlink" Target="http://avalon.law.yale.edu/18th_century/fed78.asp" TargetMode="External"/><Relationship Id="rId1" Type="http://schemas.openxmlformats.org/officeDocument/2006/relationships/slideLayout" Target="../slideLayouts/slideLayout6.xml"/><Relationship Id="rId5" Type="http://schemas.openxmlformats.org/officeDocument/2006/relationships/hyperlink" Target="http://www.thevrwc.org/antifederalist/antiFederalist83.html" TargetMode="External"/><Relationship Id="rId4" Type="http://schemas.openxmlformats.org/officeDocument/2006/relationships/hyperlink" Target="http://en.wikipedia.org/wiki/Federalist_No._83" TargetMode="Externa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caselaw.lp.findlaw.com/data/constitution/article03/02.html#2"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Judiciary_Act"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hyperlink" Target="http://www.fjc.gov/public/pdf.nsf/lookup/creating.pdf/$File/creating.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www.uscourts.gov/court_locator.aspx"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hyperlink" Target="http://en.wikipedia.org/wiki/United_States_federal_court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pload.wikimedia.org/wikipedia/commons/d/df/US_Court_of_Appeals_and_District_Court_map.svg"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supremecourt.gov/about/members.aspx" TargetMode="External"/><Relationship Id="rId2" Type="http://schemas.openxmlformats.org/officeDocument/2006/relationships/hyperlink" Target="http://en.wikipedia.org/wiki/Judicial_Procedures_Reform_Bill_of_1937"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en.wikipedia.org/wiki/Article_I_and_Article_III_tribunals#Article_III_tribunals"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en.wikipedia.org/wiki/United_States_district_court" TargetMode="External"/><Relationship Id="rId3" Type="http://schemas.openxmlformats.org/officeDocument/2006/relationships/hyperlink" Target="http://www.uscourts.gov/supremecourt.html" TargetMode="External"/><Relationship Id="rId7" Type="http://schemas.openxmlformats.org/officeDocument/2006/relationships/hyperlink" Target="http://www.uscourts.gov/districtcourts.html"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hyperlink" Target="http://en.wikipedia.org/wiki/United_States_courts_of_appeals" TargetMode="External"/><Relationship Id="rId5" Type="http://schemas.openxmlformats.org/officeDocument/2006/relationships/hyperlink" Target="http://www.uscourts.gov/courtsofappeals.html" TargetMode="External"/><Relationship Id="rId10" Type="http://schemas.openxmlformats.org/officeDocument/2006/relationships/hyperlink" Target="http://en.wikipedia.org/wiki/United_States_bankruptcy_court" TargetMode="External"/><Relationship Id="rId4" Type="http://schemas.openxmlformats.org/officeDocument/2006/relationships/hyperlink" Target="http://en.wikipedia.org/wiki/US_Supreme_Court" TargetMode="External"/><Relationship Id="rId9" Type="http://schemas.openxmlformats.org/officeDocument/2006/relationships/hyperlink" Target="http://www.uscourts.gov/bankruptcycourts.html"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http://www.txs.uscourts.gov/"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www.ca5.uscourts.gov/default.aspx"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caselaw.lp.findlaw.com/data/constitution/article03/01.html#9" TargetMode="External"/><Relationship Id="rId2" Type="http://schemas.openxmlformats.org/officeDocument/2006/relationships/hyperlink" Target="http://law.onecle.com/constitution/article-3/05-legislative-courts.html" TargetMode="External"/><Relationship Id="rId1" Type="http://schemas.openxmlformats.org/officeDocument/2006/relationships/slideLayout" Target="../slideLayouts/slideLayout6.xml"/><Relationship Id="rId4" Type="http://schemas.openxmlformats.org/officeDocument/2006/relationships/hyperlink" Target="http://en.wikipedia.org/wiki/Article_I_and_Article_III_tribunals#Article_I_tribunal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armfor.uscourts.gov/"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hyperlink" Target="http://www.vetapp.gov/" TargetMode="External"/><Relationship Id="rId4" Type="http://schemas.openxmlformats.org/officeDocument/2006/relationships/hyperlink" Target="http://www.ustaxcourt.gov/"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caselaw.lp.findlaw.com/data/constitution/article03/01.html#6"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en.wikipedia.org/wiki/Life_tenure"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www.reclaimdemocracy.org/articles_2004/life_tenure_judges.html"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www.usnews.com/opinion/blogs/john-farrell/2009/02/23/no-supreme-court-term-limits--even-with-partisan-justices-like-scalia-and-thomas" TargetMode="External"/><Relationship Id="rId2" Type="http://schemas.openxmlformats.org/officeDocument/2006/relationships/hyperlink" Target="http://voices.washingtonpost.com/postpartisan/2010/04/term_limits_for_supreme_court.html" TargetMode="External"/><Relationship Id="rId1" Type="http://schemas.openxmlformats.org/officeDocument/2006/relationships/slideLayout" Target="../slideLayouts/slideLayout6.xml"/><Relationship Id="rId5" Type="http://schemas.openxmlformats.org/officeDocument/2006/relationships/hyperlink" Target="http://www.boston.com/news/globe/editorial_opinion/oped/articles/2005/09/07/supreme_court_term_limits/" TargetMode="External"/><Relationship Id="rId4" Type="http://schemas.openxmlformats.org/officeDocument/2006/relationships/hyperlink" Target="http://www.salon.com/2010/05/11/term_limits_justices_open2010/singleton/" TargetMode="External"/></Relationships>
</file>

<file path=ppt/slides/_rels/slide41.xml.rels><?xml version="1.0" encoding="UTF-8" standalone="yes"?>
<Relationships xmlns="http://schemas.openxmlformats.org/package/2006/relationships"><Relationship Id="rId2" Type="http://schemas.openxmlformats.org/officeDocument/2006/relationships/hyperlink" Target="http://en.wikipedia.org/wiki/Appointment_and_confirmation_to_the_Supreme_Court_of_the_United_States"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hyperlink" Target="http://en.wikipedia.org/wiki/Sonia_Sotomayor_Supreme_Court_nomination" TargetMode="External"/><Relationship Id="rId7" Type="http://schemas.openxmlformats.org/officeDocument/2006/relationships/hyperlink" Target="http://en.wikipedia.org/wiki/List_of_nominations_to_the_Supreme_Court_of_the_United_States" TargetMode="External"/><Relationship Id="rId2" Type="http://schemas.openxmlformats.org/officeDocument/2006/relationships/hyperlink" Target="http://en.wikipedia.org/wiki/Elena_Kagan_Supreme_Court_nomination" TargetMode="External"/><Relationship Id="rId1" Type="http://schemas.openxmlformats.org/officeDocument/2006/relationships/slideLayout" Target="../slideLayouts/slideLayout6.xml"/><Relationship Id="rId6" Type="http://schemas.openxmlformats.org/officeDocument/2006/relationships/hyperlink" Target="http://en.wikipedia.org/wiki/List_of_Justices_of_the_Supreme_Court_of_the_United_States" TargetMode="External"/><Relationship Id="rId5" Type="http://schemas.openxmlformats.org/officeDocument/2006/relationships/hyperlink" Target="http://en.wikipedia.org/wiki/John_Roberts_Supreme_Court_nomination" TargetMode="External"/><Relationship Id="rId4" Type="http://schemas.openxmlformats.org/officeDocument/2006/relationships/hyperlink" Target="http://en.wikipedia.org/wiki/Samuel_Alito_Supreme_Court_nomination"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en.wikipedia.org/wiki/Harriet_Miers_Supreme_Court_nomination" TargetMode="External"/><Relationship Id="rId2" Type="http://schemas.openxmlformats.org/officeDocument/2006/relationships/hyperlink" Target="http://en.wikipedia.org/wiki/Robert_Bork_Supreme_Court_nomination" TargetMode="External"/><Relationship Id="rId1" Type="http://schemas.openxmlformats.org/officeDocument/2006/relationships/slideLayout" Target="../slideLayouts/slideLayout6.xml"/><Relationship Id="rId4" Type="http://schemas.openxmlformats.org/officeDocument/2006/relationships/hyperlink" Target="http://en.wikipedia.org/wiki/Unsuccessful_nominations_to_the_Supreme_Court_of_the_United_States" TargetMode="External"/></Relationships>
</file>

<file path=ppt/slides/_rels/slide45.xml.rels><?xml version="1.0" encoding="UTF-8" standalone="yes"?>
<Relationships xmlns="http://schemas.openxmlformats.org/package/2006/relationships"><Relationship Id="rId2" Type="http://schemas.openxmlformats.org/officeDocument/2006/relationships/hyperlink" Target="http://en.wikipedia.org/wiki/Senatorial_courtesy" TargetMode="Externa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hyperlink" Target="http://en.wikipedia.org/wiki/Earl_Warren" TargetMode="External"/><Relationship Id="rId2" Type="http://schemas.openxmlformats.org/officeDocument/2006/relationships/hyperlink" Target="http://query.nytimes.com/gst/fullpage.html?res=9902E3D9153AF93BA15754C0A961958260" TargetMode="External"/><Relationship Id="rId1" Type="http://schemas.openxmlformats.org/officeDocument/2006/relationships/slideLayout" Target="../slideLayouts/slideLayout6.xml"/><Relationship Id="rId4" Type="http://schemas.openxmlformats.org/officeDocument/2006/relationships/hyperlink" Target="http://en.wikipedia.org/wiki/William_J._Brennan,_J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hyperlink" Target="http://en.wikipedia.org/wiki/David_Souter"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en.wikipedia.org/wiki/Antonin_Scalia" TargetMode="External"/><Relationship Id="rId2" Type="http://schemas.openxmlformats.org/officeDocument/2006/relationships/hyperlink" Target="http://en.wikipedia.org/wiki/Federalist_Society" TargetMode="External"/><Relationship Id="rId1" Type="http://schemas.openxmlformats.org/officeDocument/2006/relationships/slideLayout" Target="../slideLayouts/slideLayout6.xml"/><Relationship Id="rId5" Type="http://schemas.openxmlformats.org/officeDocument/2006/relationships/hyperlink" Target="http://en.wikipedia.org/wiki/Samuel_Alito" TargetMode="External"/><Relationship Id="rId4" Type="http://schemas.openxmlformats.org/officeDocument/2006/relationships/hyperlink" Target="http://en.wikipedia.org/wiki/John_G._Roberts" TargetMode="External"/></Relationships>
</file>

<file path=ppt/slides/_rels/slide53.xml.rels><?xml version="1.0" encoding="UTF-8" standalone="yes"?>
<Relationships xmlns="http://schemas.openxmlformats.org/package/2006/relationships"><Relationship Id="rId2" Type="http://schemas.openxmlformats.org/officeDocument/2006/relationships/hyperlink" Target="http://caselaw.lp.findlaw.com/data/constitution/article03/01.html#6" TargetMode="Externa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hyperlink" Target="http://caselaw.lp.findlaw.com/data/constitution/article03/09.html#1"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hyperlink" Target="http://legal-dictionary.thefreedictionary.com/equity" TargetMode="External"/><Relationship Id="rId7" Type="http://schemas.openxmlformats.org/officeDocument/2006/relationships/hyperlink" Target="http://en.wikipedia.org/wiki/Natural_law"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hyperlink" Target="http://en.wikipedia.org/wiki/Justice" TargetMode="External"/><Relationship Id="rId5" Type="http://schemas.openxmlformats.org/officeDocument/2006/relationships/hyperlink" Target="http://caselaw.lp.findlaw.com/data/constitution/article03/09.html#1" TargetMode="External"/><Relationship Id="rId4" Type="http://schemas.openxmlformats.org/officeDocument/2006/relationships/hyperlink" Target="http://www.translegal.com/common-law-casebook/law-and-equity"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hyperlink" Target="http://en.wikipedia.org/wiki/Case_or_controversy" TargetMode="External"/><Relationship Id="rId2" Type="http://schemas.openxmlformats.org/officeDocument/2006/relationships/hyperlink" Target="http://caselaw.lp.findlaw.com/data/constitution/article03/09.html#3" TargetMode="Externa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hyperlink" Target="http://en.wikipedia.org/wiki/Standing_(law)#United_States" TargetMode="Externa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hyperlink" Target="http://www.lectlaw.com/def2/s064.htm" TargetMode="Externa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hyperlink" Target="http://en.wikipedia.org/wiki/Elk_Grove_Unified_School_District_v._Newdow" TargetMode="Externa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hyperlink" Target="http://en.wikipedia.org/wiki/Child_custody" TargetMode="External"/><Relationship Id="rId2" Type="http://schemas.openxmlformats.org/officeDocument/2006/relationships/hyperlink" Target="http://en.wikipedia.org/wiki/Michael_Newdow" TargetMode="External"/><Relationship Id="rId1" Type="http://schemas.openxmlformats.org/officeDocument/2006/relationships/slideLayout" Target="../slideLayouts/slideLayout6.xml"/><Relationship Id="rId4" Type="http://schemas.openxmlformats.org/officeDocument/2006/relationships/hyperlink" Target="http://en.wikipedia.org/wiki/Standing_%28law%2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caselaw.lp.findlaw.com/data/constitution/article03/"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en.wikipedia.org/wiki/Texas_judicial_system" TargetMode="External"/><Relationship Id="rId5" Type="http://schemas.openxmlformats.org/officeDocument/2006/relationships/hyperlink" Target="http://www.statutes.legis.state.tx.us/Docs/CN/htm/CN.5.htm" TargetMode="External"/><Relationship Id="rId4" Type="http://schemas.openxmlformats.org/officeDocument/2006/relationships/hyperlink" Target="http://en.wikipedia.org/wiki/Article_Three_of_the_United_States_Constitution" TargetMode="External"/></Relationships>
</file>

<file path=ppt/slides/_rels/slide70.xml.rels><?xml version="1.0" encoding="UTF-8" standalone="yes"?>
<Relationships xmlns="http://schemas.openxmlformats.org/package/2006/relationships"><Relationship Id="rId3" Type="http://schemas.openxmlformats.org/officeDocument/2006/relationships/hyperlink" Target="http://en.wikipedia.org/wiki/Mootness" TargetMode="External"/><Relationship Id="rId2" Type="http://schemas.openxmlformats.org/officeDocument/2006/relationships/hyperlink" Target="http://en.wikipedia.org/wiki/Ripeness" TargetMode="Externa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hyperlink" Target="http://en.wikipedia.org/wiki/Sovereign_immunity_in_the_United_States#State_sovereign_immunity" TargetMode="Externa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hyperlink" Target="http://en.wikipedia.org/wiki/Sovereign_immunity_in_the_United_States" TargetMode="Externa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hyperlink" Target="http://en.wikipedia.org/wiki/Eleventh_Amendment_to_the_United_States_Constitution" TargetMode="External"/><Relationship Id="rId2" Type="http://schemas.openxmlformats.org/officeDocument/2006/relationships/hyperlink" Target="http://en.wikipedia.org/wiki/Chisholm_v._Georgia" TargetMode="Externa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hyperlink" Target="http://caselaw.lp.findlaw.com/data/constitution/amendment11/" TargetMode="Externa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hyperlink" Target="http://en.wikipedia.org/wiki/Political_question"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hyperlink" Target="http://teachingamericanhistory.org/convention/debates/0915.html" TargetMode="External"/><Relationship Id="rId3" Type="http://schemas.openxmlformats.org/officeDocument/2006/relationships/hyperlink" Target="http://teachingamericanhistory.org/convention/debates/0605.html" TargetMode="External"/><Relationship Id="rId7" Type="http://schemas.openxmlformats.org/officeDocument/2006/relationships/hyperlink" Target="http://teachingamericanhistory.org/convention/debates/0815.html" TargetMode="External"/><Relationship Id="rId2" Type="http://schemas.openxmlformats.org/officeDocument/2006/relationships/hyperlink" Target="http://teachingamericanhistory.org/convention/debates/0604.html" TargetMode="External"/><Relationship Id="rId1" Type="http://schemas.openxmlformats.org/officeDocument/2006/relationships/slideLayout" Target="../slideLayouts/slideLayout6.xml"/><Relationship Id="rId6" Type="http://schemas.openxmlformats.org/officeDocument/2006/relationships/hyperlink" Target="http://teachingamericanhistory.org/convention/debates/0721.html" TargetMode="External"/><Relationship Id="rId5" Type="http://schemas.openxmlformats.org/officeDocument/2006/relationships/hyperlink" Target="http://teachingamericanhistory.org/convention/debates/0718.html" TargetMode="External"/><Relationship Id="rId4" Type="http://schemas.openxmlformats.org/officeDocument/2006/relationships/hyperlink" Target="http://teachingamericanhistory.org/convention/debates/0613.html" TargetMode="External"/></Relationships>
</file>

<file path=ppt/slides/_rels/slide80.xml.rels><?xml version="1.0" encoding="UTF-8" standalone="yes"?>
<Relationships xmlns="http://schemas.openxmlformats.org/package/2006/relationships"><Relationship Id="rId2" Type="http://schemas.openxmlformats.org/officeDocument/2006/relationships/hyperlink" Target="http://legal-dictionary.thefreedictionary.com/Political+question+doctrine" TargetMode="Externa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hyperlink" Target="http://thinkprogress.org/wp-content/uploads/2011/11/DC-aca-opinion.pdf" TargetMode="Externa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hyperlink" Target="http://caselaw.lp.findlaw.com/data/constitution/article03/20.html#1"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hyperlink" Target="http://en.wikipedia.org/wiki/Appellate_jurisdiction" TargetMode="External"/><Relationship Id="rId2" Type="http://schemas.openxmlformats.org/officeDocument/2006/relationships/hyperlink" Target="http://en.wikipedia.org/wiki/Original_jurisdiction" TargetMode="Externa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hyperlink" Target="http://en.wikipedia.org/wiki/Marbury_v._Madison"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http://en.wikipedia.org/wiki/Judiciary_Act_of_1789" TargetMode="External"/></Relationships>
</file>

<file path=ppt/slides/_rels/slide86.xml.rels><?xml version="1.0" encoding="UTF-8" standalone="yes"?>
<Relationships xmlns="http://schemas.openxmlformats.org/package/2006/relationships"><Relationship Id="rId3" Type="http://schemas.openxmlformats.org/officeDocument/2006/relationships/hyperlink" Target="http://caselaw.lp.findlaw.com/data/constitution/article03/23.html#1"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hyperlink" Target="http://en.wikipedia.org/wiki/Trial_by_jury_in_the_United_States"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hyperlink" Target="http://www.fjc.gov/history/home.nsf/page/talking_co_tp.html" TargetMode="Externa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hyperlink" Target="http://caselaw.lp.findlaw.com/data/constitution/article03/24.html#2"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3" Type="http://schemas.openxmlformats.org/officeDocument/2006/relationships/hyperlink" Target="http://en.wikipedia.org/wiki/Star_Chamber"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hyperlink" Target="http://caselaw.lp.findlaw.com/data/constitution/article03/25.html#1" TargetMode="Externa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2302</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The Judiciary </a:t>
            </a:r>
          </a:p>
          <a:p>
            <a:pPr eaLnBrk="1" fontAlgn="auto" hangingPunct="1">
              <a:spcAft>
                <a:spcPts val="0"/>
              </a:spcAft>
              <a:buFont typeface="Arial" pitchFamily="34" charset="0"/>
              <a:buNone/>
              <a:defRPr/>
            </a:pPr>
            <a:r>
              <a:rPr lang="en-US" dirty="0" smtClean="0"/>
              <a:t>Constitutional Design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judiciary proved to be far less controversial than other matters faced by the members of the convention.</a:t>
            </a:r>
            <a:br>
              <a:rPr lang="en-US" dirty="0" smtClean="0"/>
            </a:br>
            <a:r>
              <a:rPr lang="en-US" dirty="0" smtClean="0"/>
              <a:t/>
            </a:r>
            <a:br>
              <a:rPr lang="en-US" dirty="0" smtClean="0"/>
            </a:br>
            <a:r>
              <a:rPr lang="en-US" dirty="0" smtClean="0"/>
              <a:t>The resulting article was very short</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At least two major factors associated with the judiciary are not mentioned in the Constitution.</a:t>
            </a:r>
            <a:br>
              <a:rPr lang="en-US" sz="4000" dirty="0" smtClean="0"/>
            </a:br>
            <a:r>
              <a:rPr lang="en-US" sz="4000" dirty="0" smtClean="0"/>
              <a:t/>
            </a:r>
            <a:br>
              <a:rPr lang="en-US" sz="4000" dirty="0" smtClean="0"/>
            </a:br>
            <a:r>
              <a:rPr lang="en-US" sz="4000" dirty="0" smtClean="0"/>
              <a:t> </a:t>
            </a:r>
            <a:r>
              <a:rPr lang="en-US" sz="4000" dirty="0" smtClean="0">
                <a:hlinkClick r:id="rId2"/>
              </a:rPr>
              <a:t>Judicial Review</a:t>
            </a:r>
            <a:r>
              <a:rPr lang="en-US" sz="4000" dirty="0" smtClean="0"/>
              <a:t/>
            </a:r>
            <a:br>
              <a:rPr lang="en-US" sz="4000" dirty="0" smtClean="0"/>
            </a:br>
            <a:r>
              <a:rPr lang="en-US" sz="4000" dirty="0" smtClean="0">
                <a:hlinkClick r:id="rId3"/>
              </a:rPr>
              <a:t>Interpretation</a:t>
            </a:r>
            <a:r>
              <a:rPr lang="en-US" sz="4000" dirty="0" smtClean="0"/>
              <a:t/>
            </a:r>
            <a:br>
              <a:rPr lang="en-US" sz="4000" dirty="0" smtClean="0"/>
            </a:br>
            <a:r>
              <a:rPr lang="en-US" sz="4000" dirty="0" smtClean="0"/>
              <a:t/>
            </a:r>
            <a:br>
              <a:rPr lang="en-US" sz="4000" dirty="0" smtClean="0"/>
            </a:br>
            <a:r>
              <a:rPr lang="en-US" sz="4000" dirty="0" smtClean="0"/>
              <a:t>The court assumes these </a:t>
            </a:r>
            <a:r>
              <a:rPr lang="en-US" sz="4000" dirty="0" smtClean="0"/>
              <a:t>powers, though they are not explicitly granted to the institution.</a:t>
            </a:r>
            <a:endParaRPr lang="en-US" sz="4000"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126162"/>
          </a:xfrm>
        </p:spPr>
        <p:txBody>
          <a:bodyPr/>
          <a:lstStyle/>
          <a:p>
            <a:r>
              <a:rPr lang="en-US" dirty="0" smtClean="0"/>
              <a:t>We will cover the development of judicial review </a:t>
            </a:r>
            <a:r>
              <a:rPr lang="en-US" dirty="0" smtClean="0"/>
              <a:t>in the next section, </a:t>
            </a:r>
            <a:r>
              <a:rPr lang="en-US" dirty="0" smtClean="0"/>
              <a:t>as well as the issues associated with how the Constitution ought to be interpreted.</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02362"/>
          </a:xfrm>
        </p:spPr>
        <p:txBody>
          <a:bodyPr rtlCol="0">
            <a:normAutofit fontScale="90000"/>
          </a:bodyPr>
          <a:lstStyle/>
          <a:p>
            <a:pPr eaLnBrk="1" fontAlgn="auto" hangingPunct="1">
              <a:spcAft>
                <a:spcPts val="0"/>
              </a:spcAft>
              <a:defRPr/>
            </a:pPr>
            <a:r>
              <a:rPr lang="en-US" dirty="0" smtClean="0"/>
              <a:t/>
            </a:r>
            <a:br>
              <a:rPr lang="en-US" dirty="0" smtClean="0"/>
            </a:br>
            <a:r>
              <a:rPr lang="en-US" dirty="0" smtClean="0"/>
              <a:t>Texas Judiciary</a:t>
            </a:r>
            <a:br>
              <a:rPr lang="en-US" dirty="0" smtClean="0"/>
            </a:br>
            <a:r>
              <a:rPr lang="en-US" dirty="0" smtClean="0"/>
              <a:t/>
            </a:r>
            <a:br>
              <a:rPr lang="en-US" dirty="0" smtClean="0"/>
            </a:br>
            <a:r>
              <a:rPr lang="en-US" dirty="0" smtClean="0"/>
              <a:t>Article V of the Texas</a:t>
            </a:r>
            <a:br>
              <a:rPr lang="en-US" dirty="0" smtClean="0"/>
            </a:br>
            <a:r>
              <a:rPr lang="en-US" dirty="0" smtClean="0"/>
              <a:t>Constitution</a:t>
            </a:r>
            <a:br>
              <a:rPr lang="en-US" dirty="0" smtClean="0"/>
            </a:br>
            <a:r>
              <a:rPr lang="en-US" dirty="0" smtClean="0"/>
              <a:t/>
            </a:r>
            <a:br>
              <a:rPr lang="en-US" dirty="0" smtClean="0"/>
            </a:br>
            <a:r>
              <a:rPr lang="en-US" dirty="0" smtClean="0"/>
              <a:t>31 Sections</a:t>
            </a:r>
            <a:br>
              <a:rPr lang="en-US" dirty="0" smtClean="0"/>
            </a:br>
            <a:r>
              <a:rPr lang="en-US" dirty="0" smtClean="0"/>
              <a:t>8,534 Words</a:t>
            </a:r>
            <a:br>
              <a:rPr lang="en-US" dirty="0" smtClean="0"/>
            </a:br>
            <a:r>
              <a:rPr lang="en-US" dirty="0" smtClean="0"/>
              <a:t/>
            </a:r>
            <a:br>
              <a:rPr lang="en-US" dirty="0" smtClean="0"/>
            </a:br>
            <a:endParaRPr lang="en-US" sz="3100" dirty="0" smtClean="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Structure of the </a:t>
            </a:r>
            <a:br>
              <a:rPr lang="en-US" dirty="0" smtClean="0"/>
            </a:br>
            <a:r>
              <a:rPr lang="en-US" dirty="0" smtClean="0"/>
              <a:t>Texas Courts</a:t>
            </a:r>
            <a:br>
              <a:rPr lang="en-US" dirty="0" smtClean="0"/>
            </a:br>
            <a:r>
              <a:rPr lang="en-US" dirty="0" smtClean="0">
                <a:hlinkClick r:id="rId2"/>
              </a:rPr>
              <a:t>Map</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202362"/>
          </a:xfrm>
        </p:spPr>
        <p:txBody>
          <a:bodyPr/>
          <a:lstStyle/>
          <a:p>
            <a:pPr eaLnBrk="1" hangingPunct="1"/>
            <a:r>
              <a:rPr lang="en-US" smtClean="0"/>
              <a:t>As with the articles establishing legislative and executive powers, the Texas Constitution provides far more detail about the judiciary than the U.S. Constitution.</a:t>
            </a:r>
            <a:br>
              <a:rPr lang="en-US" smtClean="0"/>
            </a:br>
            <a:r>
              <a:rPr lang="en-US" smtClean="0"/>
              <a:t/>
            </a:r>
            <a:br>
              <a:rPr lang="en-US" smtClean="0"/>
            </a:br>
            <a:r>
              <a:rPr lang="en-US" smtClean="0"/>
              <a:t>This places limits on </a:t>
            </a:r>
            <a:br>
              <a:rPr lang="en-US" smtClean="0"/>
            </a:br>
            <a:r>
              <a:rPr lang="en-US" smtClean="0"/>
              <a:t>judicial powers.</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p:nvPr>
        </p:nvSpPr>
        <p:spPr>
          <a:xfrm>
            <a:off x="457200" y="274638"/>
            <a:ext cx="8229600" cy="6202362"/>
          </a:xfrm>
        </p:spPr>
        <p:txBody>
          <a:bodyPr/>
          <a:lstStyle/>
          <a:p>
            <a:pPr eaLnBrk="1" hangingPunct="1"/>
            <a:r>
              <a:rPr lang="en-US" smtClean="0"/>
              <a:t>A few highlights</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6202362"/>
          </a:xfrm>
        </p:spPr>
        <p:txBody>
          <a:bodyPr/>
          <a:lstStyle/>
          <a:p>
            <a:pPr eaLnBrk="1" hangingPunct="1"/>
            <a:r>
              <a:rPr lang="en-US" smtClean="0"/>
              <a:t>Article 1</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202362"/>
          </a:xfrm>
        </p:spPr>
        <p:txBody>
          <a:bodyPr/>
          <a:lstStyle/>
          <a:p>
            <a:pPr algn="just" eaLnBrk="1" hangingPunct="1"/>
            <a:r>
              <a:rPr lang="en-US" sz="4000" i="1" smtClean="0"/>
              <a:t>The judicial power of this State shall be vested in one Supreme Court, in one Court of Criminal Appeals, in Courts of Appeals, in District Courts, in County Courts, in Commissioners Courts, in Courts of Justices of the Peace, and in such other courts as may be provided by law.</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6202362"/>
          </a:xfrm>
        </p:spPr>
        <p:txBody>
          <a:bodyPr/>
          <a:lstStyle/>
          <a:p>
            <a:pPr algn="just" eaLnBrk="1" hangingPunct="1"/>
            <a:r>
              <a:rPr lang="en-US" sz="4000" i="1" smtClean="0"/>
              <a:t>The Legislature may establish such other courts as it may deem necessary and prescribe the jurisdiction and organization thereof, and may conform the jurisdiction of the district and other inferior courts thereto. </a:t>
            </a:r>
            <a:br>
              <a:rPr lang="en-US" sz="4000" i="1" smtClean="0"/>
            </a:br>
            <a:endParaRPr lang="en-US" sz="4000" i="1" smtClean="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202362"/>
          </a:xfrm>
        </p:spPr>
        <p:txBody>
          <a:bodyPr/>
          <a:lstStyle/>
          <a:p>
            <a:pPr eaLnBrk="1" hangingPunct="1"/>
            <a:r>
              <a:rPr lang="en-US" smtClean="0"/>
              <a:t>The design of the Texas judiciary is spelled out in the Constitution.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74638"/>
            <a:ext cx="8229600" cy="6202362"/>
          </a:xfrm>
        </p:spPr>
        <p:txBody>
          <a:bodyPr/>
          <a:lstStyle/>
          <a:p>
            <a:pPr eaLnBrk="1" hangingPunct="1"/>
            <a:r>
              <a:rPr lang="en-US" dirty="0" smtClean="0"/>
              <a:t> </a:t>
            </a:r>
            <a:r>
              <a:rPr lang="en-US" dirty="0" smtClean="0"/>
              <a:t>3 Sections</a:t>
            </a:r>
            <a:br>
              <a:rPr lang="en-US" dirty="0" smtClean="0"/>
            </a:br>
            <a:r>
              <a:rPr lang="en-US" dirty="0" smtClean="0"/>
              <a:t>375 </a:t>
            </a:r>
            <a:r>
              <a:rPr lang="en-US" dirty="0" smtClean="0"/>
              <a:t>words</a:t>
            </a:r>
            <a:br>
              <a:rPr lang="en-US" dirty="0" smtClean="0"/>
            </a:br>
            <a:r>
              <a:rPr lang="en-US" dirty="0" smtClean="0"/>
              <a:t/>
            </a:r>
            <a:br>
              <a:rPr lang="en-US" dirty="0" smtClean="0"/>
            </a:br>
            <a:r>
              <a:rPr lang="en-US" sz="2000" dirty="0" smtClean="0"/>
              <a:t>that’s it</a:t>
            </a:r>
            <a:endParaRPr lang="en-US" sz="2000" dirty="0" smtClean="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6202362"/>
          </a:xfrm>
        </p:spPr>
        <p:txBody>
          <a:bodyPr/>
          <a:lstStyle/>
          <a:p>
            <a:pPr eaLnBrk="1" hangingPunct="1"/>
            <a:r>
              <a:rPr lang="en-US" smtClean="0"/>
              <a:t>Judges and Justices </a:t>
            </a:r>
            <a:br>
              <a:rPr lang="en-US" smtClean="0"/>
            </a:br>
            <a:r>
              <a:rPr lang="en-US" smtClean="0"/>
              <a:t>elected to six year terms.</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6202362"/>
          </a:xfrm>
        </p:spPr>
        <p:txBody>
          <a:bodyPr/>
          <a:lstStyle/>
          <a:p>
            <a:pPr eaLnBrk="1" hangingPunct="1"/>
            <a:r>
              <a:rPr lang="en-US" smtClean="0"/>
              <a:t>The governor can appoint judges to office when there is a vacancy.</a:t>
            </a:r>
            <a:br>
              <a:rPr lang="en-US" smtClean="0"/>
            </a:br>
            <a:r>
              <a:rPr lang="en-US" smtClean="0"/>
              <a:t/>
            </a:r>
            <a:br>
              <a:rPr lang="en-US" smtClean="0"/>
            </a:br>
            <a:r>
              <a:rPr lang="en-US" smtClean="0"/>
              <a:t>It has become customary for judges and justices to resign prior to an election to provide governors the opportunity to appoint replacements.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6202362"/>
          </a:xfrm>
        </p:spPr>
        <p:txBody>
          <a:bodyPr/>
          <a:lstStyle/>
          <a:p>
            <a:pPr eaLnBrk="1" hangingPunct="1"/>
            <a:r>
              <a:rPr lang="en-US" smtClean="0"/>
              <a:t/>
            </a:r>
            <a:br>
              <a:rPr lang="en-US" smtClean="0"/>
            </a:br>
            <a:r>
              <a:rPr lang="en-US" smtClean="0"/>
              <a:t/>
            </a:r>
            <a:br>
              <a:rPr lang="en-US" smtClean="0"/>
            </a:br>
            <a:r>
              <a:rPr lang="en-US" smtClean="0"/>
              <a:t>Key consequence </a:t>
            </a:r>
            <a:br>
              <a:rPr lang="en-US" smtClean="0"/>
            </a:br>
            <a:r>
              <a:rPr lang="en-US" smtClean="0"/>
              <a:t>of judicial elections:</a:t>
            </a:r>
            <a:br>
              <a:rPr lang="en-US" smtClean="0"/>
            </a:br>
            <a:r>
              <a:rPr lang="en-US" smtClean="0"/>
              <a:t/>
            </a:r>
            <a:br>
              <a:rPr lang="en-US" smtClean="0"/>
            </a:br>
            <a:r>
              <a:rPr lang="en-US" smtClean="0"/>
              <a:t>The judiciary is in fact a democratic institution in Texas. Judges have to run for office, meaning that they must  raise campaign funds, often this comes from interested parties</a:t>
            </a:r>
            <a:br>
              <a:rPr lang="en-US" smtClean="0"/>
            </a:br>
            <a:r>
              <a:rPr lang="en-US" smtClean="0"/>
              <a:t/>
            </a:r>
            <a:br>
              <a:rPr lang="en-US" smtClean="0"/>
            </a:br>
            <a:endParaRPr lang="en-US" smtClean="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202362"/>
          </a:xfrm>
        </p:spPr>
        <p:txBody>
          <a:bodyPr/>
          <a:lstStyle/>
          <a:p>
            <a:pPr eaLnBrk="1" hangingPunct="1"/>
            <a:r>
              <a:rPr lang="en-US" smtClean="0"/>
              <a:t>Can justice be bought in Texas?</a:t>
            </a:r>
            <a:br>
              <a:rPr lang="en-US" smtClean="0"/>
            </a:br>
            <a:r>
              <a:rPr lang="en-US" smtClean="0"/>
              <a:t/>
            </a:r>
            <a:br>
              <a:rPr lang="en-US" smtClean="0"/>
            </a:br>
            <a:r>
              <a:rPr lang="en-US" smtClean="0"/>
              <a:t>Contributions for </a:t>
            </a:r>
            <a:br>
              <a:rPr lang="en-US" smtClean="0"/>
            </a:br>
            <a:r>
              <a:rPr lang="en-US" smtClean="0"/>
              <a:t> - </a:t>
            </a:r>
            <a:r>
              <a:rPr lang="en-US" smtClean="0">
                <a:hlinkClick r:id="rId2"/>
              </a:rPr>
              <a:t>high court races</a:t>
            </a:r>
            <a:r>
              <a:rPr lang="en-US" smtClean="0"/>
              <a:t>.</a:t>
            </a:r>
            <a:br>
              <a:rPr lang="en-US" smtClean="0"/>
            </a:br>
            <a:r>
              <a:rPr lang="en-US" smtClean="0"/>
              <a:t>- </a:t>
            </a:r>
            <a:r>
              <a:rPr lang="en-US" smtClean="0">
                <a:hlinkClick r:id="rId3"/>
              </a:rPr>
              <a:t>appellate court races</a:t>
            </a:r>
            <a:r>
              <a:rPr lang="en-US" smtClean="0"/>
              <a:t>.</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202362"/>
          </a:xfrm>
        </p:spPr>
        <p:txBody>
          <a:bodyPr/>
          <a:lstStyle/>
          <a:p>
            <a:pPr eaLnBrk="1" hangingPunct="1"/>
            <a:r>
              <a:rPr lang="en-US" smtClean="0"/>
              <a:t>Texas Supreme Court </a:t>
            </a:r>
            <a:br>
              <a:rPr lang="en-US" smtClean="0"/>
            </a:br>
            <a:r>
              <a:rPr lang="en-US" smtClean="0"/>
              <a:t>and the Texas Business Alliance</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6202362"/>
          </a:xfrm>
        </p:spPr>
        <p:txBody>
          <a:bodyPr/>
          <a:lstStyle/>
          <a:p>
            <a:pPr eaLnBrk="1" hangingPunct="1"/>
            <a:r>
              <a:rPr lang="en-US" smtClean="0"/>
              <a:t>Section 1a creates the </a:t>
            </a:r>
            <a:br>
              <a:rPr lang="en-US" smtClean="0"/>
            </a:br>
            <a:r>
              <a:rPr lang="en-US" smtClean="0"/>
              <a:t>State Commission on Judicial Conduct</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202362"/>
          </a:xfrm>
        </p:spPr>
        <p:txBody>
          <a:bodyPr/>
          <a:lstStyle/>
          <a:p>
            <a:pPr eaLnBrk="1" hangingPunct="1"/>
            <a:r>
              <a:rPr lang="en-US" smtClean="0"/>
              <a:t>Section 7a creates the </a:t>
            </a:r>
            <a:br>
              <a:rPr lang="en-US" smtClean="0"/>
            </a:br>
            <a:r>
              <a:rPr lang="en-US" smtClean="0">
                <a:hlinkClick r:id="rId2"/>
              </a:rPr>
              <a:t>Judicial Districts Board </a:t>
            </a:r>
            <a:r>
              <a:rPr lang="en-US" smtClean="0"/>
              <a:t>which is responsible for drawing judicial districts when they are reapportioned.</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202362"/>
          </a:xfrm>
        </p:spPr>
        <p:txBody>
          <a:bodyPr/>
          <a:lstStyle/>
          <a:p>
            <a:pPr eaLnBrk="1" hangingPunct="1"/>
            <a:r>
              <a:rPr lang="en-US" smtClean="0"/>
              <a:t>Most of the Constitution establishes the design, jurisdiction, qualifications, and electoral processes for all Texas courts and court officials.</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4638"/>
            <a:ext cx="8229600" cy="6202362"/>
          </a:xfrm>
        </p:spPr>
        <p:txBody>
          <a:bodyPr/>
          <a:lstStyle/>
          <a:p>
            <a:pPr eaLnBrk="1" hangingPunct="1"/>
            <a:r>
              <a:rPr lang="en-US" smtClean="0"/>
              <a:t>The Federalist Papers</a:t>
            </a:r>
            <a:br>
              <a:rPr lang="en-US" smtClean="0"/>
            </a:br>
            <a:r>
              <a:rPr lang="en-US" smtClean="0"/>
              <a:t/>
            </a:r>
            <a:br>
              <a:rPr lang="en-US" smtClean="0"/>
            </a:br>
            <a:r>
              <a:rPr lang="en-US" smtClean="0"/>
              <a:t>Topics: </a:t>
            </a:r>
            <a:br>
              <a:rPr lang="en-US" smtClean="0"/>
            </a:br>
            <a:r>
              <a:rPr lang="en-US" smtClean="0"/>
              <a:t>- permanent tenure</a:t>
            </a:r>
            <a:br>
              <a:rPr lang="en-US" smtClean="0"/>
            </a:br>
            <a:r>
              <a:rPr lang="en-US" smtClean="0"/>
              <a:t>- compensation</a:t>
            </a:r>
            <a:br>
              <a:rPr lang="en-US" smtClean="0"/>
            </a:br>
            <a:r>
              <a:rPr lang="en-US" smtClean="0"/>
              <a:t>- jurisdiction </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202362"/>
          </a:xfrm>
        </p:spPr>
        <p:txBody>
          <a:bodyPr/>
          <a:lstStyle/>
          <a:p>
            <a:pPr eaLnBrk="1" hangingPunct="1"/>
            <a:r>
              <a:rPr lang="en-US" dirty="0" smtClean="0"/>
              <a:t>Six of the Federalist Papers discuss aspects of the Judiciary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Here’s a quick overview, with comments.</a:t>
            </a:r>
            <a:endParaRPr lang="en-US" dirty="0"/>
          </a:p>
        </p:txBody>
      </p:sp>
    </p:spTree>
    <p:extLst>
      <p:ext uri="{BB962C8B-B14F-4D97-AF65-F5344CB8AC3E}">
        <p14:creationId xmlns:p14="http://schemas.microsoft.com/office/powerpoint/2010/main" val="236041841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202362"/>
          </a:xfrm>
        </p:spPr>
        <p:txBody>
          <a:bodyPr/>
          <a:lstStyle/>
          <a:p>
            <a:pPr eaLnBrk="1" hangingPunct="1"/>
            <a:r>
              <a:rPr lang="en-US" dirty="0" smtClean="0"/>
              <a:t>The Judiciary Department </a:t>
            </a:r>
            <a:r>
              <a:rPr lang="en-US" dirty="0" smtClean="0">
                <a:hlinkClick r:id="rId3"/>
              </a:rPr>
              <a:t/>
            </a:r>
            <a:br>
              <a:rPr lang="en-US" dirty="0" smtClean="0">
                <a:hlinkClick r:id="rId3"/>
              </a:rPr>
            </a:br>
            <a:r>
              <a:rPr lang="en-US" dirty="0" smtClean="0">
                <a:hlinkClick r:id="rId3"/>
              </a:rPr>
              <a:t/>
            </a:r>
            <a:br>
              <a:rPr lang="en-US" dirty="0" smtClean="0">
                <a:hlinkClick r:id="rId3"/>
              </a:rPr>
            </a:br>
            <a:r>
              <a:rPr lang="en-US" dirty="0" smtClean="0">
                <a:hlinkClick r:id="rId3"/>
              </a:rPr>
              <a:t>Text: Federalist #78</a:t>
            </a:r>
            <a:r>
              <a:rPr lang="en-US" dirty="0" smtClean="0"/>
              <a:t/>
            </a:r>
            <a:br>
              <a:rPr lang="en-US" dirty="0" smtClean="0"/>
            </a:br>
            <a:r>
              <a:rPr lang="en-US" dirty="0" smtClean="0">
                <a:hlinkClick r:id="rId4"/>
              </a:rPr>
              <a:t>Wikipedia</a:t>
            </a:r>
            <a:r>
              <a:rPr lang="en-US" dirty="0" smtClean="0"/>
              <a:t/>
            </a:r>
            <a:br>
              <a:rPr lang="en-US" dirty="0" smtClean="0"/>
            </a:br>
            <a:r>
              <a:rPr lang="en-US" dirty="0" smtClean="0"/>
              <a:t> Anti-Federalist #78</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endParaRPr lang="en-US" smtClean="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202362"/>
          </a:xfrm>
        </p:spPr>
        <p:txBody>
          <a:bodyPr/>
          <a:lstStyle/>
          <a:p>
            <a:pPr eaLnBrk="1" hangingPunct="1"/>
            <a:r>
              <a:rPr lang="en-US" dirty="0" smtClean="0"/>
              <a:t>The Judiciary Continued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t>Text: </a:t>
            </a:r>
            <a:r>
              <a:rPr lang="en-US" dirty="0" smtClean="0">
                <a:hlinkClick r:id="rId3"/>
              </a:rPr>
              <a:t>Federalist #79</a:t>
            </a:r>
            <a:r>
              <a:rPr lang="en-US" dirty="0" smtClean="0"/>
              <a:t/>
            </a:r>
            <a:br>
              <a:rPr lang="en-US" dirty="0" smtClean="0"/>
            </a:br>
            <a:r>
              <a:rPr lang="en-US" dirty="0" smtClean="0">
                <a:hlinkClick r:id="rId4"/>
              </a:rPr>
              <a:t>Wikipedia</a:t>
            </a:r>
            <a:r>
              <a:rPr lang="en-US" dirty="0" smtClean="0"/>
              <a:t/>
            </a:r>
            <a:br>
              <a:rPr lang="en-US" dirty="0" smtClean="0"/>
            </a:br>
            <a:r>
              <a:rPr lang="en-US" dirty="0" smtClean="0"/>
              <a:t> Anti-Federalist #79</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endParaRPr lang="en-US" smtClean="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6202362"/>
          </a:xfrm>
        </p:spPr>
        <p:txBody>
          <a:bodyPr/>
          <a:lstStyle/>
          <a:p>
            <a:pPr eaLnBrk="1" hangingPunct="1"/>
            <a:r>
              <a:rPr lang="en-US" dirty="0" smtClean="0"/>
              <a:t>The Powers of the Judiciary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t>Text: </a:t>
            </a:r>
            <a:r>
              <a:rPr lang="en-US" dirty="0" smtClean="0">
                <a:hlinkClick r:id="rId3"/>
              </a:rPr>
              <a:t>Federalist #80</a:t>
            </a:r>
            <a:r>
              <a:rPr lang="en-US" dirty="0" smtClean="0"/>
              <a:t/>
            </a:r>
            <a:br>
              <a:rPr lang="en-US" dirty="0" smtClean="0"/>
            </a:br>
            <a:r>
              <a:rPr lang="en-US" dirty="0" smtClean="0">
                <a:hlinkClick r:id="rId4"/>
              </a:rPr>
              <a:t>Wikipedia</a:t>
            </a:r>
            <a:r>
              <a:rPr lang="en-US" dirty="0" smtClean="0"/>
              <a:t/>
            </a:r>
            <a:br>
              <a:rPr lang="en-US" dirty="0" smtClean="0"/>
            </a:br>
            <a:r>
              <a:rPr lang="en-US" dirty="0" smtClean="0"/>
              <a:t>Anti-Federalist #80</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endParaRPr lang="en-US" smtClean="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The Judiciary Continued, and the Distribution of the Judicial Authority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t>Text: </a:t>
            </a:r>
            <a:r>
              <a:rPr lang="en-US" dirty="0" smtClean="0">
                <a:hlinkClick r:id="rId3"/>
              </a:rPr>
              <a:t>Federalist #81</a:t>
            </a:r>
            <a:r>
              <a:rPr lang="en-US" dirty="0" smtClean="0"/>
              <a:t/>
            </a:r>
            <a:br>
              <a:rPr lang="en-US" dirty="0" smtClean="0"/>
            </a:br>
            <a:r>
              <a:rPr lang="en-US" dirty="0" smtClean="0">
                <a:hlinkClick r:id="rId4"/>
              </a:rPr>
              <a:t>Wikipedia</a:t>
            </a:r>
            <a:r>
              <a:rPr lang="en-US" dirty="0" smtClean="0"/>
              <a:t/>
            </a:r>
            <a:br>
              <a:rPr lang="en-US" dirty="0" smtClean="0"/>
            </a:br>
            <a:r>
              <a:rPr lang="en-US" dirty="0" smtClean="0"/>
              <a:t> Anti-Federalist #81</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endParaRPr lang="en-US" smtClean="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The Judiciary Continued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t>Text: </a:t>
            </a:r>
            <a:r>
              <a:rPr lang="en-US" dirty="0" smtClean="0">
                <a:hlinkClick r:id="rId3"/>
              </a:rPr>
              <a:t>Federalist #82</a:t>
            </a:r>
            <a:r>
              <a:rPr lang="en-US" dirty="0" smtClean="0"/>
              <a:t/>
            </a:r>
            <a:br>
              <a:rPr lang="en-US" dirty="0" smtClean="0"/>
            </a:br>
            <a:r>
              <a:rPr lang="en-US" dirty="0" smtClean="0">
                <a:hlinkClick r:id="rId4"/>
              </a:rPr>
              <a:t>Wikipedia</a:t>
            </a:r>
            <a:r>
              <a:rPr lang="en-US" dirty="0" smtClean="0"/>
              <a:t/>
            </a:r>
            <a:br>
              <a:rPr lang="en-US" dirty="0" smtClean="0"/>
            </a:br>
            <a:r>
              <a:rPr lang="en-US" dirty="0" smtClean="0"/>
              <a:t> Anti-Federalist #82</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endParaRPr lang="en-U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274638"/>
            <a:ext cx="8229600" cy="6202362"/>
          </a:xfrm>
        </p:spPr>
        <p:txBody>
          <a:bodyPr/>
          <a:lstStyle/>
          <a:p>
            <a:pPr eaLnBrk="1" hangingPunct="1"/>
            <a:r>
              <a:rPr lang="en-US" dirty="0" smtClean="0"/>
              <a:t>Section </a:t>
            </a:r>
            <a:r>
              <a:rPr lang="en-US" dirty="0" smtClean="0"/>
              <a:t>One, </a:t>
            </a:r>
            <a:r>
              <a:rPr lang="en-US" dirty="0" smtClean="0"/>
              <a:t>Clause </a:t>
            </a:r>
            <a:r>
              <a:rPr lang="en-US" dirty="0" smtClean="0"/>
              <a:t>One</a:t>
            </a:r>
            <a:br>
              <a:rPr lang="en-US" dirty="0" smtClean="0"/>
            </a:br>
            <a:r>
              <a:rPr lang="en-US" dirty="0" smtClean="0"/>
              <a:t/>
            </a:r>
            <a:br>
              <a:rPr lang="en-US" dirty="0" smtClean="0"/>
            </a:br>
            <a:r>
              <a:rPr lang="en-US" dirty="0" smtClean="0"/>
              <a:t>Comments from </a:t>
            </a:r>
            <a:r>
              <a:rPr lang="en-US" dirty="0" err="1" smtClean="0">
                <a:hlinkClick r:id="rId3"/>
              </a:rPr>
              <a:t>Findlaw</a:t>
            </a:r>
            <a:r>
              <a:rPr lang="en-US" dirty="0" smtClean="0"/>
              <a:t> and </a:t>
            </a:r>
            <a:r>
              <a:rPr lang="en-US" dirty="0" smtClean="0">
                <a:hlinkClick r:id="rId4"/>
              </a:rPr>
              <a:t>Wikipedia</a:t>
            </a:r>
            <a:r>
              <a:rPr lang="en-US" dirty="0" smtClean="0"/>
              <a:t>.</a:t>
            </a:r>
            <a:endParaRPr lang="en-US" dirty="0" smtClean="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The Judiciary Continued in Relation to Trial by Jury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t>Text: </a:t>
            </a:r>
            <a:r>
              <a:rPr lang="en-US" dirty="0" smtClean="0">
                <a:hlinkClick r:id="rId3"/>
              </a:rPr>
              <a:t>Federalist #83</a:t>
            </a:r>
            <a:r>
              <a:rPr lang="en-US" dirty="0" smtClean="0"/>
              <a:t/>
            </a:r>
            <a:br>
              <a:rPr lang="en-US" dirty="0" smtClean="0"/>
            </a:br>
            <a:r>
              <a:rPr lang="en-US" dirty="0" smtClean="0">
                <a:hlinkClick r:id="rId4"/>
              </a:rPr>
              <a:t>Wikipedia</a:t>
            </a:r>
            <a:r>
              <a:rPr lang="en-US" dirty="0" smtClean="0"/>
              <a:t/>
            </a:r>
            <a:br>
              <a:rPr lang="en-US" dirty="0" smtClean="0"/>
            </a:br>
            <a:r>
              <a:rPr lang="en-US" dirty="0" smtClean="0"/>
              <a:t> </a:t>
            </a:r>
            <a:r>
              <a:rPr lang="en-US" dirty="0" smtClean="0">
                <a:hlinkClick r:id="rId5"/>
              </a:rPr>
              <a:t>Anti-Federalist #83</a:t>
            </a:r>
            <a:endParaRPr lang="en-US" dirty="0" smtClean="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endParaRPr lang="en-US"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6202362"/>
          </a:xfrm>
        </p:spPr>
        <p:txBody>
          <a:bodyPr/>
          <a:lstStyle/>
          <a:p>
            <a:pPr algn="just" eaLnBrk="1" hangingPunct="1"/>
            <a:r>
              <a:rPr lang="en-US" i="1" dirty="0" smtClean="0"/>
              <a:t>The judicial Power of the United States, </a:t>
            </a:r>
            <a:r>
              <a:rPr lang="en-US" i="1" dirty="0" smtClean="0">
                <a:hlinkClick r:id="rId3"/>
              </a:rPr>
              <a:t>shall be vested</a:t>
            </a:r>
            <a:r>
              <a:rPr lang="en-US" i="1" dirty="0" smtClean="0"/>
              <a:t> in one supreme Court, and in such inferior Courts as the Congress may from time to time ordain and establish.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137" y="261938"/>
            <a:ext cx="8381863" cy="621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7101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with the other institutions, a judicial power is acknowledged to exist separate from the legislative and executive, and it is given to an institution established for that purpose.</a:t>
            </a:r>
            <a:endParaRPr lang="en-US" dirty="0"/>
          </a:p>
        </p:txBody>
      </p:sp>
    </p:spTree>
    <p:extLst>
      <p:ext uri="{BB962C8B-B14F-4D97-AF65-F5344CB8AC3E}">
        <p14:creationId xmlns:p14="http://schemas.microsoft.com/office/powerpoint/2010/main" val="2360418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By the way, a quick word on titles. Member of the Supreme Court are called “justices,” members of the lower courts are called “judges.”</a:t>
            </a:r>
            <a:endParaRPr lang="en-US" dirty="0"/>
          </a:p>
        </p:txBody>
      </p:sp>
    </p:spTree>
    <p:extLst>
      <p:ext uri="{BB962C8B-B14F-4D97-AF65-F5344CB8AC3E}">
        <p14:creationId xmlns:p14="http://schemas.microsoft.com/office/powerpoint/2010/main" val="3887101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This is worth a comment. Were the executive to design the judiciary, a dangerous intermingling of power would be likely to occur. Police and prosecutors, if you recall, work for the executive. The courts must be neutral in how they treat them as opposed to the defense.</a:t>
            </a:r>
            <a:endParaRPr lang="en-US" dirty="0" smtClean="0"/>
          </a:p>
        </p:txBody>
      </p:sp>
    </p:spTree>
    <p:extLst>
      <p:ext uri="{BB962C8B-B14F-4D97-AF65-F5344CB8AC3E}">
        <p14:creationId xmlns:p14="http://schemas.microsoft.com/office/powerpoint/2010/main" val="1287923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202362"/>
          </a:xfrm>
        </p:spPr>
        <p:txBody>
          <a:bodyPr/>
          <a:lstStyle/>
          <a:p>
            <a:pPr eaLnBrk="1" hangingPunct="1"/>
            <a:r>
              <a:rPr lang="en-US" dirty="0" smtClean="0"/>
              <a:t>The judiciary has been designed and redesigned in various </a:t>
            </a:r>
            <a:r>
              <a:rPr lang="en-US" dirty="0" smtClean="0">
                <a:hlinkClick r:id="rId3"/>
              </a:rPr>
              <a:t>Judiciary </a:t>
            </a:r>
            <a:r>
              <a:rPr lang="en-US" dirty="0" smtClean="0">
                <a:hlinkClick r:id="rId3"/>
              </a:rPr>
              <a:t>Acts</a:t>
            </a:r>
            <a:r>
              <a:rPr lang="en-US" dirty="0"/>
              <a:t> </a:t>
            </a:r>
            <a:r>
              <a:rPr lang="en-US" dirty="0" smtClean="0"/>
              <a:t>over the course of American history.</a:t>
            </a:r>
            <a:r>
              <a:rPr lang="en-US" dirty="0" smtClean="0"/>
              <a:t> The current design </a:t>
            </a:r>
            <a:r>
              <a:rPr lang="en-US" dirty="0"/>
              <a:t>was established in </a:t>
            </a:r>
            <a:r>
              <a:rPr lang="en-US" dirty="0" smtClean="0"/>
              <a:t>1993</a:t>
            </a:r>
            <a:r>
              <a:rPr lang="en-US" dirty="0"/>
              <a:t>. </a:t>
            </a:r>
            <a:r>
              <a:rPr lang="en-US" dirty="0">
                <a:hlinkClick r:id="rId4"/>
              </a:rPr>
              <a:t>Click here</a:t>
            </a:r>
            <a:r>
              <a:rPr lang="en-US" dirty="0"/>
              <a:t> for a history of the court system.</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the last set of power points we looked at the general features of the judiciary and walked briefly through it’s historical development.</a:t>
            </a:r>
            <a:endParaRPr lang="en-US" dirty="0"/>
          </a:p>
        </p:txBody>
      </p:sp>
    </p:spTree>
    <p:extLst>
      <p:ext uri="{BB962C8B-B14F-4D97-AF65-F5344CB8AC3E}">
        <p14:creationId xmlns:p14="http://schemas.microsoft.com/office/powerpoint/2010/main" val="17953187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126162"/>
          </a:xfrm>
        </p:spPr>
        <p:txBody>
          <a:bodyPr/>
          <a:lstStyle/>
          <a:p>
            <a:pPr eaLnBrk="1" hangingPunct="1"/>
            <a:r>
              <a:rPr lang="en-US" dirty="0" smtClean="0"/>
              <a:t>And click here for the current map of </a:t>
            </a:r>
            <a:r>
              <a:rPr lang="en-US" dirty="0" smtClean="0"/>
              <a:t>the U.S. Courts: </a:t>
            </a:r>
            <a:r>
              <a:rPr lang="en-US" dirty="0" smtClean="0">
                <a:hlinkClick r:id="rId3"/>
              </a:rPr>
              <a:t>Map</a:t>
            </a:r>
            <a:r>
              <a:rPr lang="en-US" dirty="0" smtClean="0"/>
              <a:t/>
            </a:r>
            <a:br>
              <a:rPr lang="en-US" dirty="0" smtClean="0"/>
            </a:br>
            <a:r>
              <a:rPr lang="en-US" dirty="0" smtClean="0"/>
              <a:t>(</a:t>
            </a:r>
            <a:r>
              <a:rPr lang="en-US" dirty="0" smtClean="0">
                <a:hlinkClick r:id="rId4"/>
              </a:rPr>
              <a:t>Wikipedia</a:t>
            </a:r>
            <a:r>
              <a:rPr lang="en-US" dirty="0" smtClean="0"/>
              <a:t>)</a:t>
            </a: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ile:US Court of Appeals and District Court map.svg">
            <a:hlinkClick r:id="rId2"/>
          </p:cNvPr>
          <p:cNvPicPr>
            <a:picLocks noChangeAspect="1" noChangeArrowheads="1"/>
          </p:cNvPicPr>
          <p:nvPr/>
        </p:nvPicPr>
        <p:blipFill>
          <a:blip r:embed="rId3"/>
          <a:srcRect/>
          <a:stretch>
            <a:fillRect/>
          </a:stretch>
        </p:blipFill>
        <p:spPr bwMode="auto">
          <a:xfrm>
            <a:off x="457200" y="742949"/>
            <a:ext cx="8138425" cy="527685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Congress also establishes the size of the Supreme Court. This can become controversial whenever there is a move to </a:t>
            </a:r>
            <a:r>
              <a:rPr lang="en-US" dirty="0" smtClean="0">
                <a:hlinkClick r:id="rId2"/>
              </a:rPr>
              <a:t>increase the size</a:t>
            </a:r>
            <a:r>
              <a:rPr lang="en-US" dirty="0" smtClean="0"/>
              <a:t> of the court. </a:t>
            </a:r>
            <a:br>
              <a:rPr lang="en-US" dirty="0" smtClean="0"/>
            </a:br>
            <a:r>
              <a:rPr lang="en-US" dirty="0" smtClean="0"/>
              <a:t/>
            </a:r>
            <a:br>
              <a:rPr lang="en-US" dirty="0" smtClean="0"/>
            </a:br>
            <a:r>
              <a:rPr lang="en-US" dirty="0" smtClean="0"/>
              <a:t>There have been </a:t>
            </a:r>
            <a:r>
              <a:rPr lang="en-US" dirty="0" smtClean="0">
                <a:hlinkClick r:id="rId3"/>
              </a:rPr>
              <a:t>nine members</a:t>
            </a:r>
            <a:r>
              <a:rPr lang="en-US" dirty="0" smtClean="0"/>
              <a:t> on the court since 1869. </a:t>
            </a:r>
            <a:endParaRPr lang="en-US" dirty="0" smtClean="0"/>
          </a:p>
        </p:txBody>
      </p:sp>
    </p:spTree>
    <p:extLst>
      <p:ext uri="{BB962C8B-B14F-4D97-AF65-F5344CB8AC3E}">
        <p14:creationId xmlns:p14="http://schemas.microsoft.com/office/powerpoint/2010/main" val="1287923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90588"/>
            <a:ext cx="7620000" cy="507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74915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Congress has actually established two types of tribunals. What we normally consider to be the courts are </a:t>
            </a:r>
            <a:r>
              <a:rPr lang="en-US" dirty="0" smtClean="0">
                <a:hlinkClick r:id="rId2"/>
              </a:rPr>
              <a:t>Article III courts</a:t>
            </a:r>
            <a:r>
              <a:rPr lang="en-US" dirty="0" smtClean="0"/>
              <a:t>. These are the institutional responsible for adjudicating the law.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126162"/>
          </a:xfrm>
        </p:spPr>
        <p:txBody>
          <a:bodyPr/>
          <a:lstStyle/>
          <a:p>
            <a:pPr eaLnBrk="1" hangingPunct="1"/>
            <a:r>
              <a:rPr lang="en-US" dirty="0" smtClean="0"/>
              <a:t>Article III Courts:</a:t>
            </a:r>
            <a:br>
              <a:rPr lang="en-US" dirty="0" smtClean="0"/>
            </a:br>
            <a:r>
              <a:rPr lang="en-US" dirty="0" smtClean="0"/>
              <a:t/>
            </a:r>
            <a:br>
              <a:rPr lang="en-US" dirty="0" smtClean="0"/>
            </a:br>
            <a:r>
              <a:rPr lang="en-US" dirty="0" smtClean="0">
                <a:hlinkClick r:id="rId3"/>
              </a:rPr>
              <a:t>U.S. Supreme Court</a:t>
            </a:r>
            <a:r>
              <a:rPr lang="en-US" dirty="0" smtClean="0"/>
              <a:t> (</a:t>
            </a:r>
            <a:r>
              <a:rPr lang="en-US" dirty="0" err="1" smtClean="0">
                <a:hlinkClick r:id="rId4"/>
              </a:rPr>
              <a:t>wikipedia</a:t>
            </a:r>
            <a:r>
              <a:rPr lang="en-US" dirty="0" smtClean="0"/>
              <a:t>)</a:t>
            </a:r>
            <a:br>
              <a:rPr lang="en-US" dirty="0" smtClean="0"/>
            </a:br>
            <a:r>
              <a:rPr lang="en-US" dirty="0" smtClean="0">
                <a:hlinkClick r:id="rId5"/>
              </a:rPr>
              <a:t>U.S. Courts of Appeals</a:t>
            </a:r>
            <a:r>
              <a:rPr lang="en-US" dirty="0" smtClean="0"/>
              <a:t> (</a:t>
            </a:r>
            <a:r>
              <a:rPr lang="en-US" dirty="0" err="1" smtClean="0">
                <a:hlinkClick r:id="rId6"/>
              </a:rPr>
              <a:t>wikipedia</a:t>
            </a:r>
            <a:r>
              <a:rPr lang="en-US" dirty="0" smtClean="0"/>
              <a:t>) </a:t>
            </a:r>
            <a:br>
              <a:rPr lang="en-US" dirty="0" smtClean="0"/>
            </a:br>
            <a:r>
              <a:rPr lang="en-US" dirty="0" smtClean="0">
                <a:hlinkClick r:id="rId7"/>
              </a:rPr>
              <a:t>U.S. District Courts</a:t>
            </a:r>
            <a:r>
              <a:rPr lang="en-US" dirty="0" smtClean="0"/>
              <a:t> (</a:t>
            </a:r>
            <a:r>
              <a:rPr lang="en-US" dirty="0" err="1" smtClean="0">
                <a:hlinkClick r:id="rId8"/>
              </a:rPr>
              <a:t>wikipedia</a:t>
            </a:r>
            <a:r>
              <a:rPr lang="en-US" dirty="0" smtClean="0"/>
              <a:t>) </a:t>
            </a:r>
            <a:br>
              <a:rPr lang="en-US" dirty="0" smtClean="0"/>
            </a:br>
            <a:r>
              <a:rPr lang="en-US" dirty="0" smtClean="0">
                <a:hlinkClick r:id="rId9"/>
              </a:rPr>
              <a:t>Bankruptcy Courts</a:t>
            </a:r>
            <a:r>
              <a:rPr lang="en-US" dirty="0" smtClean="0"/>
              <a:t> (</a:t>
            </a:r>
            <a:r>
              <a:rPr lang="en-US" dirty="0" err="1" smtClean="0">
                <a:hlinkClick r:id="rId10"/>
              </a:rPr>
              <a:t>wikipedia</a:t>
            </a:r>
            <a:r>
              <a:rPr lang="en-US" dirty="0" smtClean="0"/>
              <a:t>) </a:t>
            </a:r>
            <a:br>
              <a:rPr lang="en-US" dirty="0" smtClean="0"/>
            </a:br>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FYI: We are in the </a:t>
            </a:r>
            <a:r>
              <a:rPr lang="en-US" dirty="0" smtClean="0">
                <a:hlinkClick r:id="rId2"/>
              </a:rPr>
              <a:t>Southern District of Texas, U.S. District and Bankruptcy Court</a:t>
            </a:r>
            <a:r>
              <a:rPr lang="en-US" dirty="0" smtClean="0"/>
              <a:t>. </a:t>
            </a:r>
            <a:endParaRPr lang="en-US" dirty="0"/>
          </a:p>
        </p:txBody>
      </p:sp>
    </p:spTree>
    <p:extLst>
      <p:ext uri="{BB962C8B-B14F-4D97-AF65-F5344CB8AC3E}">
        <p14:creationId xmlns:p14="http://schemas.microsoft.com/office/powerpoint/2010/main" val="32042214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2477" y="381000"/>
            <a:ext cx="6319923" cy="6175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94806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a:t>That court is in the </a:t>
            </a:r>
            <a:r>
              <a:rPr lang="en-US" dirty="0">
                <a:hlinkClick r:id="rId2"/>
              </a:rPr>
              <a:t>Fifth Circuit Court of Appeals</a:t>
            </a:r>
            <a:r>
              <a:rPr lang="en-US" dirty="0"/>
              <a:t>.</a:t>
            </a:r>
            <a:endParaRPr lang="en-US" dirty="0" smtClean="0"/>
          </a:p>
        </p:txBody>
      </p:sp>
    </p:spTree>
    <p:extLst>
      <p:ext uri="{BB962C8B-B14F-4D97-AF65-F5344CB8AC3E}">
        <p14:creationId xmlns:p14="http://schemas.microsoft.com/office/powerpoint/2010/main" val="4236547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Interior of the 5</a:t>
            </a:r>
            <a:r>
              <a:rPr lang="en-US" baseline="30000" dirty="0" smtClean="0"/>
              <a:t>th</a:t>
            </a:r>
            <a:r>
              <a:rPr lang="en-US" dirty="0" smtClean="0"/>
              <a:t> Circuit Court </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163" y="1762125"/>
            <a:ext cx="5781675" cy="433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6547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involved coming to terms with the development of common law and the courts as independent institutions. </a:t>
            </a:r>
            <a:br>
              <a:rPr lang="en-US" dirty="0" smtClean="0"/>
            </a:br>
            <a:r>
              <a:rPr lang="en-US" dirty="0" smtClean="0"/>
              <a:t/>
            </a:r>
            <a:br>
              <a:rPr lang="en-US" dirty="0" smtClean="0"/>
            </a:br>
            <a:r>
              <a:rPr lang="en-US" dirty="0" smtClean="0"/>
              <a:t>Recall that many of the grievances against George III regarding the judiciary were about his attempts to control it.</a:t>
            </a:r>
            <a:endParaRPr lang="en-US" dirty="0"/>
          </a:p>
        </p:txBody>
      </p:sp>
    </p:spTree>
    <p:extLst>
      <p:ext uri="{BB962C8B-B14F-4D97-AF65-F5344CB8AC3E}">
        <p14:creationId xmlns:p14="http://schemas.microsoft.com/office/powerpoint/2010/main" val="17953187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Congress has also established </a:t>
            </a:r>
            <a:r>
              <a:rPr lang="en-US" dirty="0" smtClean="0">
                <a:hlinkClick r:id="rId2"/>
              </a:rPr>
              <a:t>legislative</a:t>
            </a:r>
            <a:r>
              <a:rPr lang="en-US" dirty="0" smtClean="0"/>
              <a:t> </a:t>
            </a:r>
            <a:r>
              <a:rPr lang="en-US" dirty="0" smtClean="0">
                <a:hlinkClick r:id="rId3"/>
              </a:rPr>
              <a:t>courts</a:t>
            </a:r>
            <a:r>
              <a:rPr lang="en-US" dirty="0" smtClean="0"/>
              <a:t>, </a:t>
            </a:r>
            <a:r>
              <a:rPr lang="en-US" dirty="0" smtClean="0">
                <a:hlinkClick r:id="rId4"/>
              </a:rPr>
              <a:t>Article I courts</a:t>
            </a:r>
            <a:r>
              <a:rPr lang="en-US" dirty="0" smtClean="0"/>
              <a:t>, which have limited ability to adjudicate matters within their jurisdiction. These include military courts.</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126162"/>
          </a:xfrm>
        </p:spPr>
        <p:txBody>
          <a:bodyPr/>
          <a:lstStyle/>
          <a:p>
            <a:pPr eaLnBrk="1" hangingPunct="1"/>
            <a:r>
              <a:rPr lang="en-US" smtClean="0"/>
              <a:t>Article I Courts</a:t>
            </a:r>
            <a:br>
              <a:rPr lang="en-US" smtClean="0"/>
            </a:br>
            <a:r>
              <a:rPr lang="en-US" smtClean="0"/>
              <a:t/>
            </a:r>
            <a:br>
              <a:rPr lang="en-US" smtClean="0"/>
            </a:br>
            <a:r>
              <a:rPr lang="en-US" sz="2800" smtClean="0"/>
              <a:t>legislative courts that do not have full judicial power</a:t>
            </a:r>
            <a:br>
              <a:rPr lang="en-US" sz="2800" smtClean="0"/>
            </a:br>
            <a:r>
              <a:rPr lang="en-US" sz="2800" smtClean="0"/>
              <a:t/>
            </a:r>
            <a:br>
              <a:rPr lang="en-US" sz="2800" smtClean="0"/>
            </a:br>
            <a:r>
              <a:rPr lang="en-US" smtClean="0">
                <a:hlinkClick r:id="rId3"/>
              </a:rPr>
              <a:t>U.S. Court of Military Appeals</a:t>
            </a:r>
            <a:r>
              <a:rPr lang="en-US" smtClean="0"/>
              <a:t/>
            </a:r>
            <a:br>
              <a:rPr lang="en-US" smtClean="0"/>
            </a:br>
            <a:r>
              <a:rPr lang="en-US" smtClean="0">
                <a:hlinkClick r:id="rId4"/>
              </a:rPr>
              <a:t>U.S. Tax Court</a:t>
            </a:r>
            <a:r>
              <a:rPr lang="en-US" smtClean="0"/>
              <a:t/>
            </a:r>
            <a:br>
              <a:rPr lang="en-US" smtClean="0"/>
            </a:br>
            <a:r>
              <a:rPr lang="en-US" smtClean="0"/>
              <a:t> </a:t>
            </a:r>
            <a:r>
              <a:rPr lang="en-US" smtClean="0">
                <a:hlinkClick r:id="rId5"/>
              </a:rPr>
              <a:t>U.S. Court of Veterans' Appeals</a:t>
            </a:r>
            <a:r>
              <a:rPr lang="en-US" smtClean="0"/>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126162"/>
          </a:xfrm>
        </p:spPr>
        <p:txBody>
          <a:bodyPr/>
          <a:lstStyle/>
          <a:p>
            <a:pPr eaLnBrk="1" hangingPunct="1"/>
            <a:r>
              <a:rPr lang="en-US" smtClean="0"/>
              <a:t>Section One Clause Two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457200" y="274638"/>
            <a:ext cx="8229600" cy="6202362"/>
          </a:xfrm>
        </p:spPr>
        <p:txBody>
          <a:bodyPr/>
          <a:lstStyle/>
          <a:p>
            <a:pPr algn="just" eaLnBrk="1" hangingPunct="1"/>
            <a:r>
              <a:rPr lang="en-US" i="1" dirty="0" smtClean="0"/>
              <a:t> The Judges, both of the supreme and inferior Courts, shall hold their Offices during good </a:t>
            </a:r>
            <a:r>
              <a:rPr lang="en-US" i="1" dirty="0" err="1" smtClean="0"/>
              <a:t>Behaviour</a:t>
            </a:r>
            <a:r>
              <a:rPr lang="en-US" i="1" dirty="0" smtClean="0"/>
              <a:t>, and shall, at stated Times, receive for their Services, a </a:t>
            </a:r>
            <a:r>
              <a:rPr lang="en-US" i="1" dirty="0" smtClean="0">
                <a:hlinkClick r:id="rId3"/>
              </a:rPr>
              <a:t>Compensation</a:t>
            </a:r>
            <a:r>
              <a:rPr lang="en-US" i="1" dirty="0" smtClean="0"/>
              <a:t>, which shall not be diminished during their Continuance in Office.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274638"/>
            <a:ext cx="8229600" cy="6202362"/>
          </a:xfrm>
        </p:spPr>
        <p:txBody>
          <a:bodyPr/>
          <a:lstStyle/>
          <a:p>
            <a:pPr eaLnBrk="1" hangingPunct="1"/>
            <a:r>
              <a:rPr lang="en-US" dirty="0" smtClean="0"/>
              <a:t>Both parts of this clause are meant to ensure judicial independence.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i="1" dirty="0" smtClean="0"/>
              <a:t>“shall hold their Offices during good </a:t>
            </a:r>
            <a:r>
              <a:rPr lang="en-US" i="1" dirty="0" err="1" smtClean="0"/>
              <a:t>Behaviour</a:t>
            </a:r>
            <a:r>
              <a:rPr lang="en-US" i="1" dirty="0" smtClean="0"/>
              <a:t>”</a:t>
            </a:r>
            <a:br>
              <a:rPr lang="en-US" i="1" dirty="0" smtClean="0"/>
            </a:br>
            <a:r>
              <a:rPr lang="en-US" dirty="0" smtClean="0"/>
              <a:t/>
            </a:r>
            <a:br>
              <a:rPr lang="en-US" dirty="0" smtClean="0"/>
            </a:br>
            <a:r>
              <a:rPr lang="en-US" dirty="0" smtClean="0"/>
              <a:t>The meaning can be loose: “Orderly and lawful action; conduct that is deemed proper for a peaceful and law-abiding individual.”</a:t>
            </a:r>
            <a:br>
              <a:rPr lang="en-US" dirty="0" smtClean="0"/>
            </a:b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“during good behavior” is generally taken to mean that judges have </a:t>
            </a:r>
            <a:r>
              <a:rPr lang="en-US" sz="3600" dirty="0" smtClean="0">
                <a:hlinkClick r:id="rId2"/>
              </a:rPr>
              <a:t>lifetime tenure</a:t>
            </a:r>
            <a:r>
              <a:rPr lang="en-US" sz="3600" dirty="0" smtClean="0"/>
              <a:t>, unless they do something that can lead to their removal. They cannot be pressured by the entity that appointed them to the office. </a:t>
            </a:r>
            <a:br>
              <a:rPr lang="en-US" sz="3600" dirty="0" smtClean="0"/>
            </a:br>
            <a:r>
              <a:rPr lang="en-US" sz="3600" dirty="0" smtClean="0"/>
              <a:t/>
            </a:r>
            <a:br>
              <a:rPr lang="en-US" sz="3600" dirty="0" smtClean="0"/>
            </a:br>
            <a:r>
              <a:rPr lang="en-US" sz="3600" dirty="0" smtClean="0"/>
              <a:t>This is a major component of judicial independence.</a:t>
            </a:r>
            <a:endParaRPr lang="en-US" sz="36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Hamilton argued that this was necessary to ensure that the courts would be powerful. As we will see, he was concerned about the weakness of the courts.</a:t>
            </a:r>
            <a:endParaRPr lang="en-US" dirty="0" smtClean="0"/>
          </a:p>
        </p:txBody>
      </p:sp>
    </p:spTree>
    <p:extLst>
      <p:ext uri="{BB962C8B-B14F-4D97-AF65-F5344CB8AC3E}">
        <p14:creationId xmlns:p14="http://schemas.microsoft.com/office/powerpoint/2010/main" val="14782591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42322364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457200" y="274638"/>
            <a:ext cx="8229600" cy="6202362"/>
          </a:xfrm>
        </p:spPr>
        <p:txBody>
          <a:bodyPr/>
          <a:lstStyle/>
          <a:p>
            <a:pPr eaLnBrk="1" hangingPunct="1"/>
            <a:r>
              <a:rPr lang="en-US" dirty="0" smtClean="0"/>
              <a:t>Lifetime tenure has become controversial. Does it allow judges </a:t>
            </a:r>
            <a:br>
              <a:rPr lang="en-US" dirty="0" smtClean="0"/>
            </a:br>
            <a:r>
              <a:rPr lang="en-US" dirty="0" smtClean="0"/>
              <a:t>too much discretion? Should judges serve for limited terms?</a:t>
            </a:r>
            <a:br>
              <a:rPr lang="en-US" dirty="0" smtClean="0"/>
            </a:br>
            <a:r>
              <a:rPr lang="en-US" dirty="0" smtClean="0"/>
              <a:t/>
            </a:r>
            <a:br>
              <a:rPr lang="en-US" dirty="0" smtClean="0"/>
            </a:br>
            <a:r>
              <a:rPr lang="en-US" b="1" dirty="0" smtClean="0"/>
              <a:t> </a:t>
            </a:r>
            <a:r>
              <a:rPr lang="en-US" dirty="0" smtClean="0">
                <a:hlinkClick r:id="rId3"/>
              </a:rPr>
              <a:t>Rethinking Life Tenure for Judges</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We briefly pointed out that there was no national judiciary under the Articles of Confederation. Having one would subject the states to lawsuits by other states, or people in other states. </a:t>
            </a:r>
            <a:br>
              <a:rPr lang="en-US" dirty="0" smtClean="0"/>
            </a:br>
            <a:r>
              <a:rPr lang="en-US" dirty="0" smtClean="0"/>
              <a:t/>
            </a:r>
            <a:br>
              <a:rPr lang="en-US" dirty="0" smtClean="0"/>
            </a:br>
            <a:r>
              <a:rPr lang="en-US" dirty="0" smtClean="0"/>
              <a:t>That was a no-no. </a:t>
            </a:r>
            <a:endParaRPr lang="en-US" dirty="0"/>
          </a:p>
        </p:txBody>
      </p:sp>
    </p:spTree>
    <p:extLst>
      <p:ext uri="{BB962C8B-B14F-4D97-AF65-F5344CB8AC3E}">
        <p14:creationId xmlns:p14="http://schemas.microsoft.com/office/powerpoint/2010/main" val="1795318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Some related stories: </a:t>
            </a:r>
            <a:br>
              <a:rPr lang="en-US" dirty="0" smtClean="0"/>
            </a:br>
            <a:r>
              <a:rPr lang="en-US" sz="3200" dirty="0" smtClean="0"/>
              <a:t/>
            </a:r>
            <a:br>
              <a:rPr lang="en-US" sz="3200" dirty="0" smtClean="0"/>
            </a:br>
            <a:r>
              <a:rPr lang="en-US" sz="3200" dirty="0" smtClean="0"/>
              <a:t>- </a:t>
            </a:r>
            <a:r>
              <a:rPr lang="en-US" sz="3200" dirty="0">
                <a:hlinkClick r:id="rId2"/>
              </a:rPr>
              <a:t>Term limits for Supreme Court </a:t>
            </a:r>
            <a:r>
              <a:rPr lang="en-US" sz="3200" dirty="0" smtClean="0">
                <a:hlinkClick r:id="rId2"/>
              </a:rPr>
              <a:t>justices</a:t>
            </a:r>
            <a:r>
              <a:rPr lang="en-US" sz="3200" dirty="0" smtClean="0"/>
              <a:t>. </a:t>
            </a:r>
            <a:br>
              <a:rPr lang="en-US" sz="3200" dirty="0" smtClean="0"/>
            </a:br>
            <a:r>
              <a:rPr lang="en-US" sz="3200" dirty="0" smtClean="0"/>
              <a:t>- </a:t>
            </a:r>
            <a:r>
              <a:rPr lang="en-US" sz="3200" dirty="0">
                <a:hlinkClick r:id="rId3"/>
              </a:rPr>
              <a:t>No Supreme Court Term </a:t>
            </a:r>
            <a:r>
              <a:rPr lang="en-US" sz="3200" dirty="0" smtClean="0">
                <a:hlinkClick r:id="rId3"/>
              </a:rPr>
              <a:t>Limits</a:t>
            </a:r>
            <a:r>
              <a:rPr lang="en-US" sz="3200" dirty="0" smtClean="0"/>
              <a:t>.</a:t>
            </a:r>
            <a:br>
              <a:rPr lang="en-US" sz="3200" dirty="0" smtClean="0"/>
            </a:br>
            <a:r>
              <a:rPr lang="en-US" sz="3200" dirty="0" smtClean="0"/>
              <a:t>- </a:t>
            </a:r>
            <a:r>
              <a:rPr lang="en-US" sz="3200" dirty="0">
                <a:hlinkClick r:id="rId4"/>
              </a:rPr>
              <a:t>Term limits for Supreme Court justices</a:t>
            </a:r>
            <a:r>
              <a:rPr lang="en-US" sz="3200" dirty="0" smtClean="0"/>
              <a:t>?</a:t>
            </a:r>
            <a:br>
              <a:rPr lang="en-US" sz="3200" dirty="0" smtClean="0"/>
            </a:br>
            <a:r>
              <a:rPr lang="en-US" sz="3200" dirty="0"/>
              <a:t>- </a:t>
            </a:r>
            <a:r>
              <a:rPr lang="en-US" sz="3200" dirty="0">
                <a:hlinkClick r:id="rId5"/>
              </a:rPr>
              <a:t>Supreme Court term </a:t>
            </a:r>
            <a:r>
              <a:rPr lang="en-US" sz="3200" dirty="0" smtClean="0">
                <a:hlinkClick r:id="rId5"/>
              </a:rPr>
              <a:t>limits</a:t>
            </a:r>
            <a:r>
              <a:rPr lang="en-US" sz="3200" dirty="0" smtClean="0"/>
              <a:t>. </a:t>
            </a:r>
            <a:r>
              <a:rPr lang="en-US" sz="3200" b="1" dirty="0"/>
              <a:t/>
            </a:r>
            <a:br>
              <a:rPr lang="en-US" sz="3200" b="1" dirty="0"/>
            </a:br>
            <a:r>
              <a:rPr lang="en-US" sz="3200" dirty="0" smtClean="0"/>
              <a:t> </a:t>
            </a:r>
            <a:endParaRPr lang="en-US" sz="3200" dirty="0" smtClean="0"/>
          </a:p>
        </p:txBody>
      </p:sp>
    </p:spTree>
    <p:extLst>
      <p:ext uri="{BB962C8B-B14F-4D97-AF65-F5344CB8AC3E}">
        <p14:creationId xmlns:p14="http://schemas.microsoft.com/office/powerpoint/2010/main" val="26451217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202362"/>
          </a:xfrm>
        </p:spPr>
        <p:txBody>
          <a:bodyPr/>
          <a:lstStyle/>
          <a:p>
            <a:r>
              <a:rPr lang="en-US" dirty="0" smtClean="0"/>
              <a:t>Recall that the </a:t>
            </a:r>
            <a:r>
              <a:rPr lang="en-US" dirty="0" smtClean="0">
                <a:hlinkClick r:id="rId2"/>
              </a:rPr>
              <a:t>appointment and </a:t>
            </a:r>
            <a:br>
              <a:rPr lang="en-US" dirty="0" smtClean="0">
                <a:hlinkClick r:id="rId2"/>
              </a:rPr>
            </a:br>
            <a:r>
              <a:rPr lang="en-US" dirty="0" smtClean="0">
                <a:hlinkClick r:id="rId2"/>
              </a:rPr>
              <a:t>confirmation</a:t>
            </a:r>
            <a:r>
              <a:rPr lang="en-US" dirty="0" smtClean="0"/>
              <a:t> of judges and justices is covered in Article II. </a:t>
            </a:r>
            <a:br>
              <a:rPr lang="en-US" dirty="0" smtClean="0"/>
            </a:br>
            <a:r>
              <a:rPr lang="en-US" dirty="0" smtClean="0"/>
              <a:t/>
            </a:r>
            <a:br>
              <a:rPr lang="en-US" dirty="0" smtClean="0"/>
            </a:br>
            <a:r>
              <a:rPr lang="en-US" dirty="0" smtClean="0"/>
              <a:t>The President makes the appointment and the Senate can confirm then if they choose.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President has a degree of influence over who gets on the court, but the selection has to limited by whoever is likely to be confirmed by the Senate.</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are successful: </a:t>
            </a:r>
            <a:br>
              <a:rPr lang="en-US" dirty="0" smtClean="0"/>
            </a:br>
            <a:r>
              <a:rPr lang="en-US" dirty="0" smtClean="0"/>
              <a:t/>
            </a:r>
            <a:br>
              <a:rPr lang="en-US" dirty="0" smtClean="0"/>
            </a:br>
            <a:r>
              <a:rPr lang="en-US" sz="3200" dirty="0" smtClean="0"/>
              <a:t>- </a:t>
            </a:r>
            <a:r>
              <a:rPr lang="en-US" sz="3200" dirty="0" smtClean="0">
                <a:hlinkClick r:id="rId2"/>
              </a:rPr>
              <a:t>Elena </a:t>
            </a:r>
            <a:r>
              <a:rPr lang="en-US" sz="3200" dirty="0" err="1" smtClean="0">
                <a:hlinkClick r:id="rId2"/>
              </a:rPr>
              <a:t>Kagan</a:t>
            </a:r>
            <a:r>
              <a:rPr lang="en-US" sz="3200" dirty="0" smtClean="0">
                <a:hlinkClick r:id="rId2"/>
              </a:rPr>
              <a:t> Supreme Court nomination</a:t>
            </a:r>
            <a:r>
              <a:rPr lang="en-US" sz="3200" dirty="0" smtClean="0"/>
              <a:t/>
            </a:r>
            <a:br>
              <a:rPr lang="en-US" sz="3200" dirty="0" smtClean="0"/>
            </a:br>
            <a:r>
              <a:rPr lang="en-US" sz="3200" dirty="0" smtClean="0"/>
              <a:t>- </a:t>
            </a:r>
            <a:r>
              <a:rPr lang="en-US" sz="3200" dirty="0" smtClean="0">
                <a:hlinkClick r:id="rId3"/>
              </a:rPr>
              <a:t>Sonia </a:t>
            </a:r>
            <a:r>
              <a:rPr lang="en-US" sz="3200" dirty="0" err="1" smtClean="0">
                <a:hlinkClick r:id="rId3"/>
              </a:rPr>
              <a:t>Sotomayor</a:t>
            </a:r>
            <a:r>
              <a:rPr lang="en-US" sz="3200" dirty="0" smtClean="0">
                <a:hlinkClick r:id="rId3"/>
              </a:rPr>
              <a:t> Supreme Court nomination</a:t>
            </a:r>
            <a:r>
              <a:rPr lang="en-US" sz="3200" dirty="0" smtClean="0"/>
              <a:t/>
            </a:r>
            <a:br>
              <a:rPr lang="en-US" sz="3200" dirty="0" smtClean="0"/>
            </a:br>
            <a:r>
              <a:rPr lang="en-US" sz="3200" dirty="0" smtClean="0"/>
              <a:t>- </a:t>
            </a:r>
            <a:r>
              <a:rPr lang="en-US" sz="3200" dirty="0" smtClean="0">
                <a:hlinkClick r:id="rId4"/>
              </a:rPr>
              <a:t>Samuel Alito Supreme Court nomination</a:t>
            </a:r>
            <a:r>
              <a:rPr lang="en-US" sz="3200" dirty="0" smtClean="0"/>
              <a:t> </a:t>
            </a:r>
            <a:br>
              <a:rPr lang="en-US" sz="3200" dirty="0" smtClean="0"/>
            </a:br>
            <a:r>
              <a:rPr lang="en-US" sz="3200" dirty="0" smtClean="0"/>
              <a:t>- </a:t>
            </a:r>
            <a:r>
              <a:rPr lang="en-US" sz="3200" dirty="0" smtClean="0">
                <a:hlinkClick r:id="rId5"/>
              </a:rPr>
              <a:t>John Roberts Supreme Court nomination</a:t>
            </a:r>
            <a:r>
              <a:rPr lang="en-US" sz="3200" dirty="0" smtClean="0"/>
              <a:t/>
            </a:r>
            <a:br>
              <a:rPr lang="en-US" sz="3200" dirty="0" smtClean="0"/>
            </a:br>
            <a:r>
              <a:rPr lang="en-US" sz="3200" dirty="0" smtClean="0"/>
              <a:t/>
            </a:r>
            <a:br>
              <a:rPr lang="en-US" sz="3200" dirty="0" smtClean="0"/>
            </a:br>
            <a:r>
              <a:rPr lang="en-US" sz="3200" dirty="0" smtClean="0">
                <a:hlinkClick r:id="rId6"/>
              </a:rPr>
              <a:t>Successful nominations</a:t>
            </a:r>
            <a:r>
              <a:rPr lang="en-US" sz="3200" dirty="0" smtClean="0"/>
              <a:t/>
            </a:r>
            <a:br>
              <a:rPr lang="en-US" sz="3200" dirty="0" smtClean="0"/>
            </a:br>
            <a:r>
              <a:rPr lang="en-US" sz="3200" dirty="0" smtClean="0">
                <a:hlinkClick r:id="rId7"/>
              </a:rPr>
              <a:t>Total List</a:t>
            </a:r>
            <a:endParaRPr lang="en-US" sz="3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Are Not: </a:t>
            </a:r>
            <a:br>
              <a:rPr lang="en-US" dirty="0" smtClean="0"/>
            </a:br>
            <a:r>
              <a:rPr lang="en-US" dirty="0" smtClean="0"/>
              <a:t/>
            </a:r>
            <a:br>
              <a:rPr lang="en-US" dirty="0" smtClean="0"/>
            </a:br>
            <a:r>
              <a:rPr lang="en-US" sz="3200" dirty="0" smtClean="0"/>
              <a:t>- </a:t>
            </a:r>
            <a:r>
              <a:rPr lang="en-US" sz="3200" dirty="0" smtClean="0">
                <a:hlinkClick r:id="rId2"/>
              </a:rPr>
              <a:t>Robert Bork Supreme Court nomination</a:t>
            </a:r>
            <a:r>
              <a:rPr lang="en-US" sz="3200" dirty="0" smtClean="0"/>
              <a:t/>
            </a:r>
            <a:br>
              <a:rPr lang="en-US" sz="3200" dirty="0" smtClean="0"/>
            </a:br>
            <a:r>
              <a:rPr lang="en-US" sz="3200" dirty="0" smtClean="0"/>
              <a:t>- </a:t>
            </a:r>
            <a:r>
              <a:rPr lang="en-US" sz="3200" dirty="0" smtClean="0">
                <a:hlinkClick r:id="rId3"/>
              </a:rPr>
              <a:t>Harriet </a:t>
            </a:r>
            <a:r>
              <a:rPr lang="en-US" sz="3200" dirty="0" err="1" smtClean="0">
                <a:hlinkClick r:id="rId3"/>
              </a:rPr>
              <a:t>Miers</a:t>
            </a:r>
            <a:r>
              <a:rPr lang="en-US" sz="3200" dirty="0" smtClean="0">
                <a:hlinkClick r:id="rId3"/>
              </a:rPr>
              <a:t> Supreme Court nomination</a:t>
            </a:r>
            <a:r>
              <a:rPr lang="en-US" sz="3200" dirty="0" smtClean="0"/>
              <a:t/>
            </a:r>
            <a:br>
              <a:rPr lang="en-US" sz="3200" dirty="0" smtClean="0"/>
            </a:br>
            <a:r>
              <a:rPr lang="en-US" sz="3200" dirty="0" smtClean="0"/>
              <a:t/>
            </a:r>
            <a:br>
              <a:rPr lang="en-US" sz="3200" dirty="0" smtClean="0"/>
            </a:br>
            <a:r>
              <a:rPr lang="en-US" sz="3200" dirty="0" smtClean="0"/>
              <a:t> </a:t>
            </a:r>
            <a:r>
              <a:rPr lang="en-US" sz="3200" dirty="0" smtClean="0">
                <a:hlinkClick r:id="rId4"/>
              </a:rPr>
              <a:t>Unsuccessful nominations</a:t>
            </a:r>
            <a:endParaRPr lang="en-US"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049962"/>
          </a:xfrm>
        </p:spPr>
        <p:txBody>
          <a:bodyPr/>
          <a:lstStyle/>
          <a:p>
            <a:r>
              <a:rPr lang="en-US" dirty="0" smtClean="0">
                <a:hlinkClick r:id="rId2"/>
              </a:rPr>
              <a:t>Senatorial Courtesy</a:t>
            </a:r>
            <a:r>
              <a:rPr lang="en-US" dirty="0" smtClean="0"/>
              <a:t> is practiced when appointing judges to the </a:t>
            </a:r>
            <a:r>
              <a:rPr lang="en-US" dirty="0" smtClean="0"/>
              <a:t/>
            </a:r>
            <a:br>
              <a:rPr lang="en-US" dirty="0" smtClean="0"/>
            </a:br>
            <a:r>
              <a:rPr lang="en-US" dirty="0" smtClean="0"/>
              <a:t>federal district courts. </a:t>
            </a:r>
            <a:br>
              <a:rPr lang="en-US" dirty="0" smtClean="0"/>
            </a:br>
            <a:r>
              <a:rPr lang="en-US" dirty="0" smtClean="0"/>
              <a:t/>
            </a:r>
            <a:br>
              <a:rPr lang="en-US" dirty="0" smtClean="0"/>
            </a:br>
            <a:r>
              <a:rPr lang="en-US" dirty="0" smtClean="0"/>
              <a:t>Presidents generally </a:t>
            </a:r>
            <a:r>
              <a:rPr lang="en-US" dirty="0" smtClean="0"/>
              <a:t>seek the advice of Senators </a:t>
            </a:r>
            <a:r>
              <a:rPr lang="en-US" dirty="0" smtClean="0"/>
              <a:t>of their own party before appointing judges in that Senator’s state.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rule doesn’t apply to appellate courts since they straddle many states.</a:t>
            </a:r>
            <a:endParaRPr lang="en-US" dirty="0"/>
          </a:p>
        </p:txBody>
      </p:sp>
    </p:spTree>
    <p:extLst>
      <p:ext uri="{BB962C8B-B14F-4D97-AF65-F5344CB8AC3E}">
        <p14:creationId xmlns:p14="http://schemas.microsoft.com/office/powerpoint/2010/main" val="29402754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pPr eaLnBrk="1" hangingPunct="1"/>
            <a:r>
              <a:rPr lang="en-US" dirty="0" smtClean="0"/>
              <a:t>Presidents have their best opportunity to have a long-lasting impact on governing by how they shape the judiciary – who they put on the courts-while they are president. </a:t>
            </a:r>
            <a:endParaRPr lang="en-US" dirty="0" smtClean="0"/>
          </a:p>
        </p:txBody>
      </p:sp>
    </p:spTree>
    <p:extLst>
      <p:ext uri="{BB962C8B-B14F-4D97-AF65-F5344CB8AC3E}">
        <p14:creationId xmlns:p14="http://schemas.microsoft.com/office/powerpoint/2010/main" val="20936009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Presidential appointments to the Court of Appeals, and especially the Supreme Court, allow </a:t>
            </a:r>
            <a:r>
              <a:rPr lang="en-US" dirty="0" smtClean="0"/>
              <a:t>Presidents to influence </a:t>
            </a:r>
            <a:r>
              <a:rPr lang="en-US" dirty="0" smtClean="0"/>
              <a:t>future court decisions, but </a:t>
            </a:r>
            <a:r>
              <a:rPr lang="en-US" dirty="0" smtClean="0"/>
              <a:t>only if a </a:t>
            </a:r>
            <a:r>
              <a:rPr lang="en-US" dirty="0" smtClean="0"/>
              <a:t>President can successfully predict how a judge or justice is likely to act on the court.</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Dwight Eisenhower was quoted as stating the </a:t>
            </a:r>
            <a:r>
              <a:rPr lang="en-US" dirty="0" smtClean="0">
                <a:hlinkClick r:id="rId2"/>
              </a:rPr>
              <a:t>two worst decisions</a:t>
            </a:r>
            <a:r>
              <a:rPr lang="en-US" dirty="0" smtClean="0"/>
              <a:t> he made as President were the nominations of </a:t>
            </a:r>
            <a:r>
              <a:rPr lang="en-US" dirty="0" smtClean="0">
                <a:hlinkClick r:id="rId3"/>
              </a:rPr>
              <a:t>Earl Warren</a:t>
            </a:r>
            <a:r>
              <a:rPr lang="en-US" dirty="0" smtClean="0"/>
              <a:t> and </a:t>
            </a:r>
            <a:r>
              <a:rPr lang="en-US" dirty="0" smtClean="0">
                <a:hlinkClick r:id="rId4"/>
              </a:rPr>
              <a:t>William Brennan </a:t>
            </a:r>
            <a:r>
              <a:rPr lang="en-US" dirty="0" smtClean="0"/>
              <a:t>to the Supreme Court. Both began as conservatives but help drive a series of liberal decisions.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the lack of a national judiciary was one of the many factors leading to dissatisfaction with the Articles and the calling of the national convention. </a:t>
            </a:r>
            <a:endParaRPr lang="en-US" dirty="0"/>
          </a:p>
        </p:txBody>
      </p:sp>
    </p:spTree>
    <p:extLst>
      <p:ext uri="{BB962C8B-B14F-4D97-AF65-F5344CB8AC3E}">
        <p14:creationId xmlns:p14="http://schemas.microsoft.com/office/powerpoint/2010/main" val="24247414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Many conservatives were also unhappy with the selection of </a:t>
            </a:r>
            <a:r>
              <a:rPr lang="en-US" dirty="0" smtClean="0">
                <a:hlinkClick r:id="rId2"/>
              </a:rPr>
              <a:t>David Souter</a:t>
            </a:r>
            <a:r>
              <a:rPr lang="en-US" dirty="0" smtClean="0"/>
              <a:t> who was sold as a conservative, but allied with the liberals once on the court. </a:t>
            </a:r>
            <a:endParaRPr lang="en-US" dirty="0"/>
          </a:p>
        </p:txBody>
      </p:sp>
    </p:spTree>
    <p:extLst>
      <p:ext uri="{BB962C8B-B14F-4D97-AF65-F5344CB8AC3E}">
        <p14:creationId xmlns:p14="http://schemas.microsoft.com/office/powerpoint/2010/main" val="33704716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Efforts </a:t>
            </a:r>
            <a:r>
              <a:rPr lang="en-US" dirty="0" smtClean="0"/>
              <a:t>have been made since to ideologically mold future Supreme Court justices early on so that they aren’t wildcards once they are on the bench</a:t>
            </a:r>
            <a:r>
              <a:rPr lang="en-US" dirty="0" smtClean="0"/>
              <a: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The conservative </a:t>
            </a:r>
            <a:r>
              <a:rPr lang="en-US" sz="3600" dirty="0" smtClean="0">
                <a:hlinkClick r:id="rId2"/>
              </a:rPr>
              <a:t>Federalist Society</a:t>
            </a:r>
            <a:r>
              <a:rPr lang="en-US" sz="3600" dirty="0" smtClean="0"/>
              <a:t> was developed to promote a conservative view of the Constitution and has helped mold law students into future judges and justices committed to that viewpoint. Three current members of the court have been affiliated with the movement: </a:t>
            </a:r>
            <a:r>
              <a:rPr lang="en-US" sz="3600" dirty="0">
                <a:hlinkClick r:id="rId3" tooltip="Antonin Scalia"/>
              </a:rPr>
              <a:t>Antonin Scalia</a:t>
            </a:r>
            <a:r>
              <a:rPr lang="en-US" sz="3600" dirty="0"/>
              <a:t>, </a:t>
            </a:r>
            <a:r>
              <a:rPr lang="en-US" sz="3600" dirty="0">
                <a:hlinkClick r:id="rId4" tooltip="John G. Roberts"/>
              </a:rPr>
              <a:t>John G. Roberts</a:t>
            </a:r>
            <a:r>
              <a:rPr lang="en-US" sz="3600" dirty="0"/>
              <a:t> and </a:t>
            </a:r>
            <a:r>
              <a:rPr lang="en-US" sz="3600" dirty="0">
                <a:hlinkClick r:id="rId5" tooltip="Samuel Alito"/>
              </a:rPr>
              <a:t>Samuel </a:t>
            </a:r>
            <a:r>
              <a:rPr lang="en-US" sz="3600" dirty="0" smtClean="0">
                <a:hlinkClick r:id="rId5" tooltip="Samuel Alito"/>
              </a:rPr>
              <a:t>Alito</a:t>
            </a:r>
            <a:r>
              <a:rPr lang="en-US" sz="3600" dirty="0" smtClean="0"/>
              <a:t>.  </a:t>
            </a:r>
            <a:endParaRPr lang="en-US" sz="3600" dirty="0"/>
          </a:p>
        </p:txBody>
      </p:sp>
    </p:spTree>
    <p:extLst>
      <p:ext uri="{BB962C8B-B14F-4D97-AF65-F5344CB8AC3E}">
        <p14:creationId xmlns:p14="http://schemas.microsoft.com/office/powerpoint/2010/main" val="26085520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i="1" dirty="0" smtClean="0"/>
              <a:t>“shall, at stated Times, receive for their Services, a </a:t>
            </a:r>
            <a:r>
              <a:rPr lang="en-US" i="1" dirty="0" smtClean="0">
                <a:hlinkClick r:id="rId2"/>
              </a:rPr>
              <a:t>Compensation</a:t>
            </a:r>
            <a:r>
              <a:rPr lang="en-US" i="1" dirty="0" smtClean="0"/>
              <a:t>, which shall not be diminished during their Continuance in Office.”</a:t>
            </a:r>
            <a:br>
              <a:rPr lang="en-US" i="1" dirty="0" smtClean="0"/>
            </a:br>
            <a:r>
              <a:rPr lang="en-US" i="1" dirty="0" smtClean="0"/>
              <a:t/>
            </a:r>
            <a:br>
              <a:rPr lang="en-US" i="1" dirty="0" smtClean="0"/>
            </a:br>
            <a:r>
              <a:rPr lang="en-US" dirty="0" smtClean="0"/>
              <a:t>Judges cannot be punished (controlled) by the legislature through the power of the purse.</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457200" y="274638"/>
            <a:ext cx="8229600" cy="6202362"/>
          </a:xfrm>
        </p:spPr>
        <p:txBody>
          <a:bodyPr/>
          <a:lstStyle/>
          <a:p>
            <a:pPr eaLnBrk="1" hangingPunct="1"/>
            <a:r>
              <a:rPr lang="en-US" dirty="0" smtClean="0">
                <a:hlinkClick r:id="rId3"/>
              </a:rPr>
              <a:t>Section Two, Clause One</a:t>
            </a:r>
            <a:endParaRPr lang="en-US"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457200" y="274638"/>
            <a:ext cx="8229600" cy="6202362"/>
          </a:xfrm>
        </p:spPr>
        <p:txBody>
          <a:bodyPr/>
          <a:lstStyle/>
          <a:p>
            <a:pPr algn="just" eaLnBrk="1" hangingPunct="1"/>
            <a:r>
              <a:rPr lang="en-US" sz="2800" i="1" dirty="0" smtClean="0"/>
              <a:t>The judicial Power shall extend to all Cases, in Law and Equity, arising under this Constitution, the Laws of the United States, and Treaties made, or which shall be made, under their Authority;--to all Cases affecting Ambassadors, other public ministers and Consuls;--to all Cases of admiralty and maritime Jurisdiction;--to Controversies to which the United States shall be a Party;--to Controversies between two or more States;--</a:t>
            </a:r>
            <a:r>
              <a:rPr lang="en-US" sz="2800" i="1" dirty="0" smtClean="0">
                <a:solidFill>
                  <a:srgbClr val="FF0000"/>
                </a:solidFill>
              </a:rPr>
              <a:t>between a State and Citizens of another State</a:t>
            </a:r>
            <a:r>
              <a:rPr lang="en-US" sz="2800" i="1" dirty="0" smtClean="0"/>
              <a:t>;--between Citizens of different States;--between Citizens of the same State claiming Lands under Grants of different States, and between a State, or the Citizens thereof, and foreign States, Citizens or Subjects.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lengthy passage establishes the court’s jurisdiction, that is, what it has the authority to decide </a:t>
            </a:r>
            <a:r>
              <a:rPr lang="en-US" dirty="0" smtClean="0"/>
              <a:t>on, that is, what </a:t>
            </a:r>
            <a:r>
              <a:rPr lang="en-US" dirty="0" smtClean="0"/>
              <a:t>cases it can hear.</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First Point: </a:t>
            </a:r>
            <a:endParaRPr lang="en-US" dirty="0"/>
          </a:p>
        </p:txBody>
      </p:sp>
    </p:spTree>
    <p:extLst>
      <p:ext uri="{BB962C8B-B14F-4D97-AF65-F5344CB8AC3E}">
        <p14:creationId xmlns:p14="http://schemas.microsoft.com/office/powerpoint/2010/main" val="21618597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57200" y="274638"/>
            <a:ext cx="8229600" cy="6202362"/>
          </a:xfrm>
        </p:spPr>
        <p:txBody>
          <a:bodyPr/>
          <a:lstStyle/>
          <a:p>
            <a:pPr eaLnBrk="1" hangingPunct="1"/>
            <a:r>
              <a:rPr lang="en-US" sz="4000" dirty="0" smtClean="0"/>
              <a:t>The sections mentions that the court can hear cases in “Law </a:t>
            </a:r>
            <a:r>
              <a:rPr lang="en-US" sz="4000" dirty="0" smtClean="0"/>
              <a:t>and </a:t>
            </a:r>
            <a:r>
              <a:rPr lang="en-US" sz="4000" dirty="0" smtClean="0">
                <a:hlinkClick r:id="rId3"/>
              </a:rPr>
              <a:t>Equity</a:t>
            </a:r>
            <a:r>
              <a:rPr lang="en-US" sz="4000" dirty="0" smtClean="0"/>
              <a:t>.”</a:t>
            </a:r>
            <a:r>
              <a:rPr lang="en-US" sz="4000" dirty="0" smtClean="0"/>
              <a:t/>
            </a:r>
            <a:br>
              <a:rPr lang="en-US" sz="4000" dirty="0" smtClean="0"/>
            </a:br>
            <a:r>
              <a:rPr lang="en-US" sz="4000" dirty="0" smtClean="0"/>
              <a:t/>
            </a:r>
            <a:br>
              <a:rPr lang="en-US" sz="4000" dirty="0" smtClean="0"/>
            </a:br>
            <a:r>
              <a:rPr lang="en-US" sz="4000" dirty="0" smtClean="0"/>
              <a:t>Law refers to the common and statutory law. Equity (</a:t>
            </a:r>
            <a:r>
              <a:rPr lang="en-US" sz="4000" dirty="0" err="1" smtClean="0">
                <a:hlinkClick r:id="rId4"/>
              </a:rPr>
              <a:t>translegal</a:t>
            </a:r>
            <a:r>
              <a:rPr lang="en-US" sz="4000" dirty="0" smtClean="0"/>
              <a:t>, </a:t>
            </a:r>
            <a:r>
              <a:rPr lang="en-US" sz="4000" dirty="0" err="1" smtClean="0">
                <a:hlinkClick r:id="rId5"/>
              </a:rPr>
              <a:t>findlaw</a:t>
            </a:r>
            <a:r>
              <a:rPr lang="en-US" sz="4000" dirty="0" smtClean="0"/>
              <a:t>) refers to Equity is commonly said to "mitigate the rigor of common law", allowing courts to use their discretion and apply </a:t>
            </a:r>
            <a:r>
              <a:rPr lang="en-US" sz="4000" dirty="0" smtClean="0">
                <a:hlinkClick r:id="rId6" action="ppaction://hlinkfile"/>
              </a:rPr>
              <a:t>justice</a:t>
            </a:r>
            <a:r>
              <a:rPr lang="en-US" sz="4000" dirty="0" smtClean="0"/>
              <a:t> in accordance with </a:t>
            </a:r>
            <a:r>
              <a:rPr lang="en-US" sz="4000" dirty="0" smtClean="0">
                <a:hlinkClick r:id="rId7" action="ppaction://hlinkfile"/>
              </a:rPr>
              <a:t>natural law</a:t>
            </a:r>
            <a:r>
              <a:rPr lang="en-US" sz="4000" dirty="0" smtClean="0"/>
              <a:t>.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court seldom hears cases regarding equity.</a:t>
            </a:r>
            <a:endParaRPr lang="en-US" dirty="0"/>
          </a:p>
        </p:txBody>
      </p:sp>
    </p:spTree>
    <p:extLst>
      <p:ext uri="{BB962C8B-B14F-4D97-AF65-F5344CB8AC3E}">
        <p14:creationId xmlns:p14="http://schemas.microsoft.com/office/powerpoint/2010/main" val="2161859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274638"/>
            <a:ext cx="8229600" cy="6202362"/>
          </a:xfrm>
        </p:spPr>
        <p:txBody>
          <a:bodyPr/>
          <a:lstStyle/>
          <a:p>
            <a:pPr eaLnBrk="1" hangingPunct="1"/>
            <a:r>
              <a:rPr lang="en-US" dirty="0" smtClean="0"/>
              <a:t>In this set of power points we </a:t>
            </a:r>
            <a:r>
              <a:rPr lang="en-US" dirty="0" smtClean="0"/>
              <a:t>read through the constitutional articles which establish the design of the U.S. and Texas Constitutions.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Second Point: </a:t>
            </a:r>
            <a:endParaRPr lang="en-US" dirty="0"/>
          </a:p>
        </p:txBody>
      </p:sp>
    </p:spTree>
    <p:extLst>
      <p:ext uri="{BB962C8B-B14F-4D97-AF65-F5344CB8AC3E}">
        <p14:creationId xmlns:p14="http://schemas.microsoft.com/office/powerpoint/2010/main" val="17008350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factor limiting the court’s jurisdiction: </a:t>
            </a:r>
            <a:br>
              <a:rPr lang="en-US" dirty="0" smtClean="0"/>
            </a:br>
            <a:r>
              <a:rPr lang="en-US" dirty="0" smtClean="0"/>
              <a:t/>
            </a:r>
            <a:br>
              <a:rPr lang="en-US" dirty="0" smtClean="0"/>
            </a:br>
            <a:r>
              <a:rPr lang="en-US" dirty="0" smtClean="0">
                <a:hlinkClick r:id="rId2"/>
              </a:rPr>
              <a:t>Cases and </a:t>
            </a:r>
            <a:r>
              <a:rPr lang="en-US" dirty="0" smtClean="0">
                <a:hlinkClick r:id="rId2"/>
              </a:rPr>
              <a:t>Controversies</a:t>
            </a:r>
            <a:r>
              <a:rPr lang="en-US" dirty="0" smtClean="0"/>
              <a:t> </a:t>
            </a:r>
            <a:br>
              <a:rPr lang="en-US" dirty="0" smtClean="0"/>
            </a:br>
            <a:r>
              <a:rPr lang="en-US" dirty="0" smtClean="0"/>
              <a:t>(</a:t>
            </a:r>
            <a:r>
              <a:rPr lang="en-US" dirty="0" err="1" smtClean="0">
                <a:hlinkClick r:id="rId3"/>
              </a:rPr>
              <a:t>wikipedia</a:t>
            </a:r>
            <a:r>
              <a:rPr lang="en-US" dirty="0" smtClean="0"/>
              <a:t>) </a:t>
            </a:r>
            <a:r>
              <a:rPr lang="en-US" dirty="0" smtClean="0"/>
              <a:t/>
            </a:r>
            <a:br>
              <a:rPr lang="en-US" dirty="0" smtClean="0"/>
            </a:br>
            <a:r>
              <a:rPr lang="en-US" dirty="0" smtClean="0"/>
              <a:t/>
            </a:r>
            <a:br>
              <a:rPr lang="en-US" dirty="0" smtClean="0"/>
            </a:br>
            <a:r>
              <a:rPr lang="en-US" dirty="0" smtClean="0"/>
              <a:t>The courts can only rule on cases brought before it.</a:t>
            </a:r>
            <a:endParaRPr lang="en-US" dirty="0"/>
          </a:p>
        </p:txBody>
      </p:sp>
    </p:spTree>
    <p:extLst>
      <p:ext uri="{BB962C8B-B14F-4D97-AF65-F5344CB8AC3E}">
        <p14:creationId xmlns:p14="http://schemas.microsoft.com/office/powerpoint/2010/main" val="4038110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126162"/>
          </a:xfrm>
        </p:spPr>
        <p:txBody>
          <a:bodyPr/>
          <a:lstStyle/>
          <a:p>
            <a:r>
              <a:rPr lang="en-US" dirty="0" smtClean="0"/>
              <a:t>As a consequence: </a:t>
            </a:r>
            <a:r>
              <a:rPr lang="en-US" dirty="0"/>
              <a:t>The Judiciary is a reactive institution. </a:t>
            </a:r>
            <a:r>
              <a:rPr lang="en-US" dirty="0" smtClean="0"/>
              <a:t>It </a:t>
            </a:r>
            <a:r>
              <a:rPr lang="en-US" dirty="0"/>
              <a:t>does not set its own agenda, it responds to cases that are brought before it</a:t>
            </a:r>
            <a:r>
              <a:rPr lang="en-US" dirty="0" smtClean="0"/>
              <a:t>. It </a:t>
            </a:r>
            <a:r>
              <a:rPr lang="en-US" dirty="0" smtClean="0"/>
              <a:t>responds to disputes about specific </a:t>
            </a:r>
            <a:r>
              <a:rPr lang="en-US" dirty="0" smtClean="0"/>
              <a:t>cases that present controversies that have a solution the courts can offer.</a:t>
            </a:r>
            <a:endParaRPr lang="en-US" dirty="0" smtClean="0"/>
          </a:p>
        </p:txBody>
      </p:sp>
    </p:spTree>
    <p:extLst>
      <p:ext uri="{BB962C8B-B14F-4D97-AF65-F5344CB8AC3E}">
        <p14:creationId xmlns:p14="http://schemas.microsoft.com/office/powerpoint/2010/main" val="11057996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pPr eaLnBrk="1" hangingPunct="1"/>
            <a:r>
              <a:rPr lang="en-US" dirty="0" smtClean="0"/>
              <a:t>The judiciary does not deal in hypotheticals, it has jurisdiction over matters that involve the actual application of a law. This gives a real world example of the consequence of the law.</a:t>
            </a:r>
            <a:endParaRPr lang="en-US" dirty="0" smtClean="0"/>
          </a:p>
        </p:txBody>
      </p:sp>
    </p:spTree>
    <p:extLst>
      <p:ext uri="{BB962C8B-B14F-4D97-AF65-F5344CB8AC3E}">
        <p14:creationId xmlns:p14="http://schemas.microsoft.com/office/powerpoint/2010/main" val="24445536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It restricts the court from being an advisory </a:t>
            </a:r>
            <a:r>
              <a:rPr lang="en-US" dirty="0"/>
              <a:t>institution</a:t>
            </a:r>
            <a:r>
              <a:rPr lang="en-US" dirty="0" smtClean="0"/>
              <a:t>. John Jay denied Washington’s request for them to send advice about the constitutionality of a law as being a violation of the separation of powers. </a:t>
            </a:r>
            <a:endParaRPr lang="en-US" dirty="0"/>
          </a:p>
        </p:txBody>
      </p:sp>
    </p:spTree>
    <p:extLst>
      <p:ext uri="{BB962C8B-B14F-4D97-AF65-F5344CB8AC3E}">
        <p14:creationId xmlns:p14="http://schemas.microsoft.com/office/powerpoint/2010/main" val="41478222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Third Point:</a:t>
            </a:r>
            <a:endParaRPr lang="en-US" dirty="0"/>
          </a:p>
        </p:txBody>
      </p:sp>
    </p:spTree>
    <p:extLst>
      <p:ext uri="{BB962C8B-B14F-4D97-AF65-F5344CB8AC3E}">
        <p14:creationId xmlns:p14="http://schemas.microsoft.com/office/powerpoint/2010/main" val="41478222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People who bring cases before the courts must prove they have </a:t>
            </a:r>
            <a:r>
              <a:rPr lang="en-US" dirty="0" smtClean="0">
                <a:hlinkClick r:id="rId2"/>
              </a:rPr>
              <a:t>standing</a:t>
            </a:r>
            <a:r>
              <a:rPr lang="en-US" dirty="0" smtClean="0"/>
              <a:t> before the court.</a:t>
            </a:r>
            <a:endParaRPr lang="en-US" dirty="0"/>
          </a:p>
        </p:txBody>
      </p:sp>
    </p:spTree>
    <p:extLst>
      <p:ext uri="{BB962C8B-B14F-4D97-AF65-F5344CB8AC3E}">
        <p14:creationId xmlns:p14="http://schemas.microsoft.com/office/powerpoint/2010/main" val="161567661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Standing</a:t>
            </a:r>
            <a:r>
              <a:rPr lang="en-US" b="1" dirty="0" smtClean="0"/>
              <a:t/>
            </a:r>
            <a:br>
              <a:rPr lang="en-US" b="1" dirty="0" smtClean="0"/>
            </a:br>
            <a:r>
              <a:rPr lang="en-US" b="1" dirty="0" smtClean="0"/>
              <a:t/>
            </a:r>
            <a:br>
              <a:rPr lang="en-US" b="1" dirty="0" smtClean="0"/>
            </a:br>
            <a:r>
              <a:rPr lang="en-US" b="1" dirty="0" smtClean="0"/>
              <a:t>“</a:t>
            </a:r>
            <a:r>
              <a:rPr lang="en-US" dirty="0" smtClean="0"/>
              <a:t>The legal right to initiate a lawsuit. To do so, a person must be sufficiently affected by the matter at hand, and there must be a case or controversy that can be resolved by legal action.”</a:t>
            </a:r>
            <a:endParaRPr lang="en-US" dirty="0"/>
          </a:p>
        </p:txBody>
      </p:sp>
    </p:spTree>
    <p:extLst>
      <p:ext uri="{BB962C8B-B14F-4D97-AF65-F5344CB8AC3E}">
        <p14:creationId xmlns:p14="http://schemas.microsoft.com/office/powerpoint/2010/main" val="11557622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courts sometimes refuse to rule on cases brought before it because they decided that the petitioner lacked standing to sue. </a:t>
            </a:r>
            <a:br>
              <a:rPr lang="en-US" dirty="0" smtClean="0"/>
            </a:br>
            <a:r>
              <a:rPr lang="en-US" dirty="0" smtClean="0"/>
              <a:t/>
            </a:r>
            <a:br>
              <a:rPr lang="en-US" dirty="0" smtClean="0"/>
            </a:br>
            <a:r>
              <a:rPr lang="en-US" dirty="0" smtClean="0"/>
              <a:t>Example: </a:t>
            </a:r>
            <a:r>
              <a:rPr lang="en-US" dirty="0" smtClean="0">
                <a:hlinkClick r:id="rId2"/>
              </a:rPr>
              <a:t>Elk Grove v. </a:t>
            </a:r>
            <a:r>
              <a:rPr lang="en-US" dirty="0" err="1" smtClean="0">
                <a:hlinkClick r:id="rId2"/>
              </a:rPr>
              <a:t>Newdow</a:t>
            </a:r>
            <a:r>
              <a:rPr lang="en-US" dirty="0" smtClean="0"/>
              <a:t> </a:t>
            </a:r>
            <a:endParaRPr lang="en-US" dirty="0"/>
          </a:p>
        </p:txBody>
      </p:sp>
    </p:spTree>
    <p:extLst>
      <p:ext uri="{BB962C8B-B14F-4D97-AF65-F5344CB8AC3E}">
        <p14:creationId xmlns:p14="http://schemas.microsoft.com/office/powerpoint/2010/main" val="7236477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The case was a challenge to the phrase “under God” in the Pledge of Allegiance. The father did not want his daughter to be made to say the pledge</a:t>
            </a:r>
            <a:r>
              <a:rPr lang="en-US" sz="4000" dirty="0"/>
              <a:t>, but: “On June 14, 2004, the Supreme Court held </a:t>
            </a:r>
            <a:r>
              <a:rPr lang="en-US" sz="4000" dirty="0">
                <a:hlinkClick r:id="rId2" tooltip="Michael Newdow"/>
              </a:rPr>
              <a:t>Michael </a:t>
            </a:r>
            <a:r>
              <a:rPr lang="en-US" sz="4000" dirty="0" err="1">
                <a:hlinkClick r:id="rId2" tooltip="Michael Newdow"/>
              </a:rPr>
              <a:t>Newdow</a:t>
            </a:r>
            <a:r>
              <a:rPr lang="en-US" sz="4000" dirty="0"/>
              <a:t>, as a </a:t>
            </a:r>
            <a:r>
              <a:rPr lang="en-US" sz="4000" dirty="0">
                <a:hlinkClick r:id="rId3" tooltip="Child custody"/>
              </a:rPr>
              <a:t>non-custodial parent</a:t>
            </a:r>
            <a:r>
              <a:rPr lang="en-US" sz="4000" dirty="0"/>
              <a:t>, did not have </a:t>
            </a:r>
            <a:r>
              <a:rPr lang="en-US" sz="4000" dirty="0">
                <a:hlinkClick r:id="rId4" tooltip="Standing (law)"/>
              </a:rPr>
              <a:t>standing</a:t>
            </a:r>
            <a:r>
              <a:rPr lang="en-US" sz="4000" dirty="0"/>
              <a:t> to bring the suit on his daughter's behalf</a:t>
            </a:r>
            <a:r>
              <a:rPr lang="en-US" sz="4000" dirty="0" smtClean="0"/>
              <a:t>.” </a:t>
            </a:r>
            <a:endParaRPr lang="en-US" sz="4000" dirty="0"/>
          </a:p>
        </p:txBody>
      </p:sp>
    </p:spTree>
    <p:extLst>
      <p:ext uri="{BB962C8B-B14F-4D97-AF65-F5344CB8AC3E}">
        <p14:creationId xmlns:p14="http://schemas.microsoft.com/office/powerpoint/2010/main" val="72364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6049962"/>
          </a:xfrm>
        </p:spPr>
        <p:txBody>
          <a:bodyPr/>
          <a:lstStyle/>
          <a:p>
            <a:r>
              <a:rPr lang="en-US" dirty="0" smtClean="0"/>
              <a:t>As we </a:t>
            </a:r>
            <a:r>
              <a:rPr lang="en-US" dirty="0" smtClean="0"/>
              <a:t>know, </a:t>
            </a:r>
            <a:r>
              <a:rPr lang="en-US" dirty="0" smtClean="0"/>
              <a:t>these articles are:  </a:t>
            </a:r>
            <a:br>
              <a:rPr lang="en-US" dirty="0" smtClean="0"/>
            </a:br>
            <a:r>
              <a:rPr lang="en-US" dirty="0" smtClean="0"/>
              <a:t/>
            </a:r>
            <a:br>
              <a:rPr lang="en-US" dirty="0" smtClean="0"/>
            </a:br>
            <a:r>
              <a:rPr lang="en-US" dirty="0" smtClean="0">
                <a:hlinkClick r:id="rId3"/>
              </a:rPr>
              <a:t>Article 3 of the U.S. Constitution </a:t>
            </a:r>
            <a:r>
              <a:rPr lang="en-US" dirty="0" smtClean="0"/>
              <a:t/>
            </a:r>
            <a:br>
              <a:rPr lang="en-US" dirty="0" smtClean="0"/>
            </a:br>
            <a:r>
              <a:rPr lang="en-US" dirty="0" smtClean="0"/>
              <a:t>(</a:t>
            </a:r>
            <a:r>
              <a:rPr lang="en-US" dirty="0" smtClean="0">
                <a:hlinkClick r:id="rId4"/>
              </a:rPr>
              <a:t>Wikipedia Page</a:t>
            </a:r>
            <a:r>
              <a:rPr lang="en-US" dirty="0" smtClean="0"/>
              <a:t>)</a:t>
            </a:r>
            <a:br>
              <a:rPr lang="en-US" dirty="0" smtClean="0"/>
            </a:br>
            <a:r>
              <a:rPr lang="en-US" dirty="0" smtClean="0"/>
              <a:t>and </a:t>
            </a:r>
            <a:br>
              <a:rPr lang="en-US" dirty="0" smtClean="0"/>
            </a:br>
            <a:r>
              <a:rPr lang="en-US" dirty="0" smtClean="0">
                <a:hlinkClick r:id="rId5"/>
              </a:rPr>
              <a:t>Article 5 of the Texas Constitution</a:t>
            </a:r>
            <a:r>
              <a:rPr lang="en-US" dirty="0" smtClean="0"/>
              <a:t> </a:t>
            </a:r>
            <a:br>
              <a:rPr lang="en-US" dirty="0" smtClean="0"/>
            </a:br>
            <a:r>
              <a:rPr lang="en-US" dirty="0" smtClean="0"/>
              <a:t>(</a:t>
            </a:r>
            <a:r>
              <a:rPr lang="en-US" dirty="0" smtClean="0">
                <a:hlinkClick r:id="rId6"/>
              </a:rPr>
              <a:t>Texas Judicial System</a:t>
            </a:r>
            <a:r>
              <a:rPr lang="en-US" dirty="0" smtClean="0"/>
              <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court also limits cases based on whether the case is </a:t>
            </a:r>
            <a:r>
              <a:rPr lang="en-US" dirty="0">
                <a:hlinkClick r:id="rId2"/>
              </a:rPr>
              <a:t>ripe</a:t>
            </a:r>
            <a:r>
              <a:rPr lang="en-US" dirty="0"/>
              <a:t> (the controversy has not arisen yet), or </a:t>
            </a:r>
            <a:r>
              <a:rPr lang="en-US" dirty="0">
                <a:hlinkClick r:id="rId3"/>
              </a:rPr>
              <a:t>moot</a:t>
            </a:r>
            <a:r>
              <a:rPr lang="en-US" dirty="0"/>
              <a:t> (the controversy has already been </a:t>
            </a:r>
            <a:r>
              <a:rPr lang="en-US" dirty="0" smtClean="0"/>
              <a:t>resolved).</a:t>
            </a:r>
            <a:endParaRPr lang="en-US" dirty="0"/>
          </a:p>
        </p:txBody>
      </p:sp>
    </p:spTree>
    <p:extLst>
      <p:ext uri="{BB962C8B-B14F-4D97-AF65-F5344CB8AC3E}">
        <p14:creationId xmlns:p14="http://schemas.microsoft.com/office/powerpoint/2010/main" val="21286675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Fourth point: </a:t>
            </a:r>
            <a:endParaRPr lang="en-US" dirty="0"/>
          </a:p>
        </p:txBody>
      </p:sp>
    </p:spTree>
    <p:extLst>
      <p:ext uri="{BB962C8B-B14F-4D97-AF65-F5344CB8AC3E}">
        <p14:creationId xmlns:p14="http://schemas.microsoft.com/office/powerpoint/2010/main" val="194592835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jurisdiction of the court was narrowed very quickly when the Eleventh Amendment overrode this section: “</a:t>
            </a:r>
            <a:r>
              <a:rPr lang="en-US" i="1" dirty="0"/>
              <a:t>The judicial Power shall extend to all </a:t>
            </a:r>
            <a:r>
              <a:rPr lang="en-US" i="1" dirty="0" smtClean="0"/>
              <a:t>Cases. . . </a:t>
            </a:r>
            <a:r>
              <a:rPr lang="en-US" i="1" dirty="0" smtClean="0">
                <a:solidFill>
                  <a:srgbClr val="FF0000"/>
                </a:solidFill>
              </a:rPr>
              <a:t>between </a:t>
            </a:r>
            <a:r>
              <a:rPr lang="en-US" i="1" dirty="0">
                <a:solidFill>
                  <a:srgbClr val="FF0000"/>
                </a:solidFill>
              </a:rPr>
              <a:t>a State and Citizens of another </a:t>
            </a:r>
            <a:r>
              <a:rPr lang="en-US" i="1" dirty="0" smtClean="0">
                <a:solidFill>
                  <a:srgbClr val="FF0000"/>
                </a:solidFill>
              </a:rPr>
              <a:t>State.”</a:t>
            </a:r>
            <a:endParaRPr lang="en-US" dirty="0"/>
          </a:p>
        </p:txBody>
      </p:sp>
    </p:spTree>
    <p:extLst>
      <p:ext uri="{BB962C8B-B14F-4D97-AF65-F5344CB8AC3E}">
        <p14:creationId xmlns:p14="http://schemas.microsoft.com/office/powerpoint/2010/main" val="194592835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This allowed the citizens of one state to sue a different state in federal courts. This did not recognize </a:t>
            </a:r>
            <a:r>
              <a:rPr lang="en-US" dirty="0" smtClean="0">
                <a:hlinkClick r:id="rId2"/>
              </a:rPr>
              <a:t>a state’s sovereign immunity</a:t>
            </a:r>
            <a:r>
              <a:rPr lang="en-US" dirty="0" smtClean="0"/>
              <a:t>.</a:t>
            </a:r>
            <a:endParaRPr lang="en-US" dirty="0"/>
          </a:p>
        </p:txBody>
      </p:sp>
    </p:spTree>
    <p:extLst>
      <p:ext uri="{BB962C8B-B14F-4D97-AF65-F5344CB8AC3E}">
        <p14:creationId xmlns:p14="http://schemas.microsoft.com/office/powerpoint/2010/main" val="20825559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a consequence, a South </a:t>
            </a:r>
            <a:r>
              <a:rPr lang="en-US" dirty="0" smtClean="0"/>
              <a:t>Carolinian sued Georgia for payments due for good supplied during the Revolutionary War. Georgia claimed </a:t>
            </a:r>
            <a:r>
              <a:rPr lang="en-US" dirty="0" smtClean="0">
                <a:hlinkClick r:id="rId2"/>
              </a:rPr>
              <a:t>sovereign immunity</a:t>
            </a:r>
            <a:r>
              <a:rPr lang="en-US" dirty="0" smtClean="0"/>
              <a:t>, but lost. </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States don’t like to be sued.</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Georgia challenged the decision in a case called </a:t>
            </a:r>
            <a:r>
              <a:rPr lang="en-US" dirty="0">
                <a:hlinkClick r:id="rId2"/>
              </a:rPr>
              <a:t>Chisholm v </a:t>
            </a:r>
            <a:r>
              <a:rPr lang="en-US" dirty="0" smtClean="0">
                <a:hlinkClick r:id="rId2"/>
              </a:rPr>
              <a:t>Georgia</a:t>
            </a:r>
            <a:r>
              <a:rPr lang="en-US" dirty="0" smtClean="0"/>
              <a:t>. </a:t>
            </a:r>
            <a:br>
              <a:rPr lang="en-US" dirty="0" smtClean="0"/>
            </a:br>
            <a:r>
              <a:rPr lang="en-US" dirty="0" smtClean="0"/>
              <a:t/>
            </a:r>
            <a:br>
              <a:rPr lang="en-US" dirty="0" smtClean="0"/>
            </a:br>
            <a:r>
              <a:rPr lang="en-US" dirty="0" smtClean="0"/>
              <a:t>The </a:t>
            </a:r>
            <a:r>
              <a:rPr lang="en-US" dirty="0" smtClean="0">
                <a:hlinkClick r:id="rId3"/>
              </a:rPr>
              <a:t>Eleventh Amendment</a:t>
            </a:r>
            <a:r>
              <a:rPr lang="en-US" dirty="0" smtClean="0"/>
              <a:t> was ratified in order to overturn the decision. </a:t>
            </a:r>
            <a:endParaRPr lang="en-US" dirty="0"/>
          </a:p>
        </p:txBody>
      </p:sp>
    </p:spTree>
    <p:extLst>
      <p:ext uri="{BB962C8B-B14F-4D97-AF65-F5344CB8AC3E}">
        <p14:creationId xmlns:p14="http://schemas.microsoft.com/office/powerpoint/2010/main" val="155377176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Eleventh Amendment</a:t>
            </a:r>
            <a:r>
              <a:rPr lang="en-US" dirty="0" smtClean="0"/>
              <a:t>: The Judicial power of the United States shall not be construed to extend to any suit in law or equity, commenced or prosecuted against one of the United States by Citizens of another State, or by Citizens or Subjects of any Foreign State.</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Fifth Point: </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courts like to avoid </a:t>
            </a:r>
            <a:r>
              <a:rPr lang="en-US" dirty="0" smtClean="0">
                <a:hlinkClick r:id="rId2"/>
              </a:rPr>
              <a:t>political questions</a:t>
            </a:r>
            <a:r>
              <a:rPr lang="en-US" dirty="0" smtClean="0"/>
              <a:t>. </a:t>
            </a:r>
            <a:br>
              <a:rPr lang="en-US" dirty="0" smtClean="0"/>
            </a:br>
            <a:r>
              <a:rPr lang="en-US" dirty="0" smtClean="0"/>
              <a:t/>
            </a:r>
            <a:br>
              <a:rPr lang="en-US" dirty="0" smtClean="0"/>
            </a:br>
            <a:r>
              <a:rPr lang="en-US" dirty="0" smtClean="0"/>
              <a:t>They do not rule on whether a law is good or bad, but whether it is constitutional or unconstitutional.</a:t>
            </a:r>
            <a:endParaRPr lang="en-US" dirty="0"/>
          </a:p>
        </p:txBody>
      </p:sp>
    </p:spTree>
    <p:extLst>
      <p:ext uri="{BB962C8B-B14F-4D97-AF65-F5344CB8AC3E}">
        <p14:creationId xmlns:p14="http://schemas.microsoft.com/office/powerpoint/2010/main" val="2282563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Constitutional Convention considered the national judiciary on the following days: </a:t>
            </a:r>
            <a:br>
              <a:rPr lang="en-US" dirty="0" smtClean="0"/>
            </a:br>
            <a:r>
              <a:rPr lang="en-US" sz="3200" dirty="0" smtClean="0"/>
              <a:t/>
            </a:r>
            <a:br>
              <a:rPr lang="en-US" sz="3200" dirty="0" smtClean="0"/>
            </a:br>
            <a:r>
              <a:rPr lang="en-US" sz="3200" dirty="0" smtClean="0">
                <a:hlinkClick r:id="rId2"/>
              </a:rPr>
              <a:t>June 4</a:t>
            </a:r>
            <a:r>
              <a:rPr lang="en-US" sz="3200" dirty="0" smtClean="0"/>
              <a:t/>
            </a:r>
            <a:br>
              <a:rPr lang="en-US" sz="3200" dirty="0" smtClean="0"/>
            </a:br>
            <a:r>
              <a:rPr lang="en-US" sz="3200" dirty="0" smtClean="0">
                <a:hlinkClick r:id="rId3"/>
              </a:rPr>
              <a:t>June 5</a:t>
            </a:r>
            <a:r>
              <a:rPr lang="en-US" sz="3200" dirty="0" smtClean="0"/>
              <a:t/>
            </a:r>
            <a:br>
              <a:rPr lang="en-US" sz="3200" dirty="0" smtClean="0"/>
            </a:br>
            <a:r>
              <a:rPr lang="en-US" sz="3200" dirty="0" smtClean="0">
                <a:hlinkClick r:id="rId4"/>
              </a:rPr>
              <a:t>June 13</a:t>
            </a:r>
            <a:r>
              <a:rPr lang="en-US" sz="3200" dirty="0" smtClean="0"/>
              <a:t/>
            </a:r>
            <a:br>
              <a:rPr lang="en-US" sz="3200" dirty="0" smtClean="0"/>
            </a:br>
            <a:r>
              <a:rPr lang="en-US" sz="3200" dirty="0" smtClean="0">
                <a:hlinkClick r:id="rId5"/>
              </a:rPr>
              <a:t>July 18</a:t>
            </a:r>
            <a:r>
              <a:rPr lang="en-US" sz="3200" dirty="0" smtClean="0"/>
              <a:t/>
            </a:r>
            <a:br>
              <a:rPr lang="en-US" sz="3200" dirty="0" smtClean="0"/>
            </a:br>
            <a:r>
              <a:rPr lang="en-US" sz="3200" dirty="0">
                <a:hlinkClick r:id="rId6"/>
              </a:rPr>
              <a:t>July 21</a:t>
            </a:r>
            <a:r>
              <a:rPr lang="en-US" sz="3200" dirty="0"/>
              <a:t/>
            </a:r>
            <a:br>
              <a:rPr lang="en-US" sz="3200" dirty="0"/>
            </a:br>
            <a:r>
              <a:rPr lang="en-US" sz="3200" dirty="0">
                <a:hlinkClick r:id="rId7"/>
              </a:rPr>
              <a:t>August 15</a:t>
            </a:r>
            <a:r>
              <a:rPr lang="en-US" sz="3200" dirty="0"/>
              <a:t/>
            </a:r>
            <a:br>
              <a:rPr lang="en-US" sz="3200" dirty="0"/>
            </a:br>
            <a:r>
              <a:rPr lang="en-US" sz="3200" dirty="0">
                <a:hlinkClick r:id="rId8"/>
              </a:rPr>
              <a:t>September 15</a:t>
            </a:r>
            <a:endParaRPr lang="en-US" sz="32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a:t>
            </a:r>
            <a:r>
              <a:rPr lang="en-US" dirty="0" smtClean="0">
                <a:hlinkClick r:id="rId2"/>
              </a:rPr>
              <a:t>Political Question Doctrine</a:t>
            </a:r>
            <a:r>
              <a:rPr lang="en-US" dirty="0" smtClean="0"/>
              <a:t> from the Free Dictionary.</a:t>
            </a:r>
            <a:endParaRPr lang="en-US" dirty="0"/>
          </a:p>
        </p:txBody>
      </p:sp>
    </p:spTree>
    <p:extLst>
      <p:ext uri="{BB962C8B-B14F-4D97-AF65-F5344CB8AC3E}">
        <p14:creationId xmlns:p14="http://schemas.microsoft.com/office/powerpoint/2010/main" val="20825559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pPr algn="l"/>
            <a:r>
              <a:rPr lang="en-US" sz="2000" dirty="0" smtClean="0"/>
              <a:t>An example from a case involving health care reform: </a:t>
            </a:r>
            <a:br>
              <a:rPr lang="en-US" sz="2000" dirty="0" smtClean="0"/>
            </a:br>
            <a:r>
              <a:rPr lang="en-US" sz="2000" dirty="0" smtClean="0"/>
              <a:t/>
            </a:r>
            <a:br>
              <a:rPr lang="en-US" sz="2000" dirty="0" smtClean="0"/>
            </a:br>
            <a:r>
              <a:rPr lang="en-US" sz="2000" i="1" dirty="0" smtClean="0"/>
              <a:t>"</a:t>
            </a:r>
            <a:r>
              <a:rPr lang="en-US" sz="2000" i="1" dirty="0"/>
              <a:t>That a direct requirement for most Americans to purchase any product or service seems an intrusive exercise of legislative power surely explains why Congress has not used this authority before–</a:t>
            </a:r>
            <a:r>
              <a:rPr lang="en-US" sz="2000" i="1" dirty="0">
                <a:solidFill>
                  <a:srgbClr val="FF0000"/>
                </a:solidFill>
              </a:rPr>
              <a:t>but that seems to us a political judgment rather than a recognition of constitutional limitations</a:t>
            </a:r>
            <a:r>
              <a:rPr lang="en-US" sz="2000" i="1" dirty="0"/>
              <a:t>. It certainly is an encroachment on individual liberty, but it is no more so than a command that restaurants or hotels are obliged to serve all customers regardless of race, that gravely ill individuals cannot use a substance their doctors described as the only effective palliative for excruciating pain, or that a farmer cannot grow enough wheat to support his own family.</a:t>
            </a:r>
            <a:br>
              <a:rPr lang="en-US" sz="2000" i="1" dirty="0"/>
            </a:br>
            <a:r>
              <a:rPr lang="en-US" sz="2000" i="1" dirty="0" smtClean="0"/>
              <a:t/>
            </a:r>
            <a:br>
              <a:rPr lang="en-US" sz="2000" i="1" dirty="0" smtClean="0"/>
            </a:br>
            <a:r>
              <a:rPr lang="en-US" sz="2000" i="1" dirty="0" smtClean="0"/>
              <a:t>The </a:t>
            </a:r>
            <a:r>
              <a:rPr lang="en-US" sz="2000" i="1" dirty="0"/>
              <a:t>right to be free from federal regulation is not absolute, and yields to the imperative that Congress be free to forge national solutions to national problems, no matter how local–or seemingly passive–their individual origins," </a:t>
            </a:r>
            <a:r>
              <a:rPr lang="en-US" sz="2000" dirty="0" smtClean="0"/>
              <a:t/>
            </a:r>
            <a:br>
              <a:rPr lang="en-US" sz="2000" dirty="0" smtClean="0"/>
            </a:br>
            <a:r>
              <a:rPr lang="en-US" sz="2000" dirty="0" smtClean="0"/>
              <a:t/>
            </a:r>
            <a:br>
              <a:rPr lang="en-US" sz="2000" dirty="0" smtClean="0"/>
            </a:br>
            <a:r>
              <a:rPr lang="en-US" sz="2000" dirty="0" smtClean="0"/>
              <a:t>- </a:t>
            </a:r>
            <a:r>
              <a:rPr lang="en-US" sz="2000" dirty="0"/>
              <a:t>the </a:t>
            </a:r>
            <a:r>
              <a:rPr lang="en-US" sz="2000" dirty="0">
                <a:hlinkClick r:id="rId2"/>
              </a:rPr>
              <a:t>US Court of Appeals, DC Circuit</a:t>
            </a:r>
            <a:r>
              <a:rPr lang="en-US" sz="2000" dirty="0"/>
              <a:t/>
            </a:r>
            <a:br>
              <a:rPr lang="en-US" sz="2000" dirty="0"/>
            </a:br>
            <a:endParaRPr lang="en-US" sz="20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126162"/>
          </a:xfrm>
        </p:spPr>
        <p:txBody>
          <a:bodyPr/>
          <a:lstStyle/>
          <a:p>
            <a:pPr eaLnBrk="1" hangingPunct="1"/>
            <a:r>
              <a:rPr lang="en-US" dirty="0" smtClean="0">
                <a:hlinkClick r:id="rId3"/>
              </a:rPr>
              <a:t>Section Two Clause Two</a:t>
            </a:r>
            <a:endParaRPr lang="en-US" dirty="0" smtClean="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457200" y="274638"/>
            <a:ext cx="8229600" cy="6202362"/>
          </a:xfrm>
        </p:spPr>
        <p:txBody>
          <a:bodyPr/>
          <a:lstStyle/>
          <a:p>
            <a:pPr algn="just" eaLnBrk="1" hangingPunct="1"/>
            <a:r>
              <a:rPr lang="en-US" sz="3600" i="1" smtClean="0"/>
              <a:t>In all Cases affecting Ambassadors, other public Ministers and Consuls, and those in which a State shall be Party, the supreme Court shall have original Jurisdiction. In all the other Cases before mentioned, the supreme Court shall have appellate Jurisdiction, both as to Law and Fact, with such Exceptions, and under such Regulations as the Congress shall make.</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This establishes the job description of the Supreme Court. There are two types of court procedures. </a:t>
            </a:r>
            <a:br>
              <a:rPr lang="en-US" dirty="0" smtClean="0"/>
            </a:br>
            <a:r>
              <a:rPr lang="en-US" dirty="0" smtClean="0"/>
              <a:t/>
            </a:r>
            <a:br>
              <a:rPr lang="en-US" dirty="0" smtClean="0"/>
            </a:br>
            <a:r>
              <a:rPr lang="en-US" dirty="0" smtClean="0">
                <a:hlinkClick r:id="rId2"/>
              </a:rPr>
              <a:t>Original Jurisdiction </a:t>
            </a:r>
            <a:r>
              <a:rPr lang="en-US" dirty="0" smtClean="0"/>
              <a:t>– the trial</a:t>
            </a:r>
            <a:br>
              <a:rPr lang="en-US" dirty="0" smtClean="0"/>
            </a:br>
            <a:r>
              <a:rPr lang="en-US" dirty="0" smtClean="0">
                <a:hlinkClick r:id="rId3"/>
              </a:rPr>
              <a:t>Appellate Jurisdiction</a:t>
            </a:r>
            <a:r>
              <a:rPr lang="en-US" dirty="0" smtClean="0"/>
              <a:t> – the appeal</a:t>
            </a:r>
            <a:br>
              <a:rPr lang="en-US" dirty="0" smtClean="0"/>
            </a:br>
            <a:r>
              <a:rPr lang="en-US" dirty="0" smtClean="0"/>
              <a:t/>
            </a:r>
            <a:br>
              <a:rPr lang="en-US" dirty="0" smtClean="0"/>
            </a:br>
            <a:r>
              <a:rPr lang="en-US" dirty="0" smtClean="0"/>
              <a:t>The Supreme Court is primarily an appellate court.  </a:t>
            </a: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457200" y="274638"/>
            <a:ext cx="8229600" cy="6202362"/>
          </a:xfrm>
        </p:spPr>
        <p:txBody>
          <a:bodyPr/>
          <a:lstStyle/>
          <a:p>
            <a:pPr eaLnBrk="1" hangingPunct="1"/>
            <a:r>
              <a:rPr lang="en-US" dirty="0" smtClean="0"/>
              <a:t>We will see next week that the case of </a:t>
            </a:r>
            <a:r>
              <a:rPr lang="en-US" dirty="0" smtClean="0">
                <a:hlinkClick r:id="rId3"/>
              </a:rPr>
              <a:t>Marbury v. Madison </a:t>
            </a:r>
            <a:r>
              <a:rPr lang="en-US" dirty="0" smtClean="0"/>
              <a:t>was based on the terminology in this part of the Constitution. </a:t>
            </a:r>
            <a:r>
              <a:rPr lang="en-US" dirty="0" smtClean="0">
                <a:hlinkClick r:id="rId4"/>
              </a:rPr>
              <a:t>The Judiciary Act of 1789</a:t>
            </a:r>
            <a:r>
              <a:rPr lang="en-US" dirty="0" smtClean="0"/>
              <a:t> allowed the Supreme Court to act as a court of original jurisdiction where the Constitution did not allow it to.</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126162"/>
          </a:xfrm>
        </p:spPr>
        <p:txBody>
          <a:bodyPr/>
          <a:lstStyle/>
          <a:p>
            <a:pPr eaLnBrk="1" hangingPunct="1"/>
            <a:r>
              <a:rPr lang="en-US" dirty="0" smtClean="0">
                <a:hlinkClick r:id="rId3"/>
              </a:rPr>
              <a:t>Section Two Clause Three</a:t>
            </a:r>
            <a:endParaRPr lang="en-US" dirty="0" smtClean="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57200" y="274638"/>
            <a:ext cx="8229600" cy="6202362"/>
          </a:xfrm>
        </p:spPr>
        <p:txBody>
          <a:bodyPr/>
          <a:lstStyle/>
          <a:p>
            <a:pPr algn="just" eaLnBrk="1" hangingPunct="1"/>
            <a:r>
              <a:rPr lang="en-US" sz="4000" i="1" smtClean="0"/>
              <a:t>The Trial of all Crimes, except in Cases of Impeachment, shall be by Jury; and such Trial shall be held in the State where the said Crimes shall have been committed; but when not committed within any State, the Trial shall be at such Place or Places as the Congress may by Law have directed.</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This is very similar to the 6</a:t>
            </a:r>
            <a:r>
              <a:rPr lang="en-US" baseline="30000" dirty="0" smtClean="0"/>
              <a:t>th</a:t>
            </a:r>
            <a:r>
              <a:rPr lang="en-US" dirty="0" smtClean="0"/>
              <a:t> Amendment</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mandates </a:t>
            </a:r>
            <a:r>
              <a:rPr lang="en-US" dirty="0" smtClean="0">
                <a:hlinkClick r:id="rId2"/>
              </a:rPr>
              <a:t>jury trials</a:t>
            </a:r>
            <a:r>
              <a:rPr lang="en-US" dirty="0" smtClean="0"/>
              <a:t>, and implies that Federal Courts must </a:t>
            </a:r>
            <a:br>
              <a:rPr lang="en-US" dirty="0" smtClean="0"/>
            </a:br>
            <a:r>
              <a:rPr lang="en-US" dirty="0" smtClean="0"/>
              <a:t>exist in each state.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From the Federal Judicial Center:</a:t>
            </a:r>
            <a:br>
              <a:rPr lang="en-US" dirty="0" smtClean="0"/>
            </a:br>
            <a:r>
              <a:rPr lang="en-US" dirty="0" smtClean="0"/>
              <a:t/>
            </a:r>
            <a:br>
              <a:rPr lang="en-US" dirty="0" smtClean="0"/>
            </a:br>
            <a:r>
              <a:rPr lang="en-US" dirty="0" smtClean="0">
                <a:hlinkClick r:id="rId2"/>
              </a:rPr>
              <a:t>Constitutional </a:t>
            </a:r>
            <a:r>
              <a:rPr lang="en-US" dirty="0" smtClean="0">
                <a:hlinkClick r:id="rId2"/>
              </a:rPr>
              <a:t>Origins of the Federal Judiciary—Talking Points </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126162"/>
          </a:xfrm>
        </p:spPr>
        <p:txBody>
          <a:bodyPr/>
          <a:lstStyle/>
          <a:p>
            <a:pPr eaLnBrk="1" hangingPunct="1"/>
            <a:r>
              <a:rPr lang="en-US" dirty="0" smtClean="0">
                <a:hlinkClick r:id="rId3"/>
              </a:rPr>
              <a:t>Section </a:t>
            </a:r>
            <a:r>
              <a:rPr lang="en-US" dirty="0" smtClean="0">
                <a:hlinkClick r:id="rId3"/>
              </a:rPr>
              <a:t>Three, </a:t>
            </a:r>
            <a:r>
              <a:rPr lang="en-US" dirty="0" smtClean="0">
                <a:hlinkClick r:id="rId3"/>
              </a:rPr>
              <a:t>Clause One</a:t>
            </a:r>
            <a:endParaRPr lang="en-US" dirty="0" smtClean="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a:xfrm>
            <a:off x="457200" y="274638"/>
            <a:ext cx="8229600" cy="6202362"/>
          </a:xfrm>
        </p:spPr>
        <p:txBody>
          <a:bodyPr/>
          <a:lstStyle/>
          <a:p>
            <a:pPr algn="just" eaLnBrk="1" hangingPunct="1"/>
            <a:r>
              <a:rPr lang="en-US" sz="4000" i="1" smtClean="0"/>
              <a:t>Treason against the United States, shall consist only in levying War against them, or in adhering to their Enemies, giving them Aid and Comfort. No Person shall be convicted of Treason unless on the Testimony of two Witnesses to the same overt Act, or on Confession in open Court.</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title"/>
          </p:nvPr>
        </p:nvSpPr>
        <p:spPr>
          <a:xfrm>
            <a:off x="457200" y="274638"/>
            <a:ext cx="8229600" cy="6202362"/>
          </a:xfrm>
        </p:spPr>
        <p:txBody>
          <a:bodyPr/>
          <a:lstStyle/>
          <a:p>
            <a:pPr eaLnBrk="1" hangingPunct="1"/>
            <a:r>
              <a:rPr lang="en-US" dirty="0" smtClean="0"/>
              <a:t>This section seems out of place, unless one remembers the complaints the British had against the </a:t>
            </a:r>
            <a:r>
              <a:rPr lang="en-US" dirty="0" smtClean="0">
                <a:hlinkClick r:id="rId3"/>
              </a:rPr>
              <a:t>Star Chamber</a:t>
            </a:r>
            <a:r>
              <a:rPr lang="en-US" dirty="0" smtClean="0"/>
              <a:t>.</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6126162"/>
          </a:xfrm>
        </p:spPr>
        <p:txBody>
          <a:bodyPr/>
          <a:lstStyle/>
          <a:p>
            <a:pPr eaLnBrk="1" hangingPunct="1"/>
            <a:r>
              <a:rPr lang="en-US" smtClean="0"/>
              <a:t>The judiciary cannot be </a:t>
            </a:r>
            <a:br>
              <a:rPr lang="en-US" smtClean="0"/>
            </a:br>
            <a:r>
              <a:rPr lang="en-US" smtClean="0"/>
              <a:t>used as a tool of oppression. Accusations of treason are limited and very difficult to prove.</a:t>
            </a:r>
          </a:p>
        </p:txBody>
      </p:sp>
    </p:spTree>
    <p:extLst>
      <p:ext uri="{BB962C8B-B14F-4D97-AF65-F5344CB8AC3E}">
        <p14:creationId xmlns:p14="http://schemas.microsoft.com/office/powerpoint/2010/main" val="362516895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Accusations of treason were commonly made against powerful opponents of the king and were prosecuted in the Star Chamber in order to guarantee convictions. </a:t>
            </a:r>
            <a:endParaRPr lang="en-US" dirty="0"/>
          </a:p>
        </p:txBody>
      </p:sp>
    </p:spTree>
    <p:extLst>
      <p:ext uri="{BB962C8B-B14F-4D97-AF65-F5344CB8AC3E}">
        <p14:creationId xmlns:p14="http://schemas.microsoft.com/office/powerpoint/2010/main" val="332152345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By tightening up the definition of treason, the courts were less able to be used in a similar manner by the national government. </a:t>
            </a:r>
            <a:endParaRPr lang="en-US" dirty="0"/>
          </a:p>
        </p:txBody>
      </p:sp>
    </p:spTree>
    <p:extLst>
      <p:ext uri="{BB962C8B-B14F-4D97-AF65-F5344CB8AC3E}">
        <p14:creationId xmlns:p14="http://schemas.microsoft.com/office/powerpoint/2010/main" val="306332241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hlinkClick r:id="rId2"/>
              </a:rPr>
              <a:t>Section Three, Clause </a:t>
            </a:r>
            <a:r>
              <a:rPr lang="en-US" dirty="0" smtClean="0">
                <a:hlinkClick r:id="rId2"/>
              </a:rPr>
              <a:t>Two</a:t>
            </a:r>
            <a:endParaRPr lang="en-US" dirty="0"/>
          </a:p>
        </p:txBody>
      </p:sp>
    </p:spTree>
    <p:extLst>
      <p:ext uri="{BB962C8B-B14F-4D97-AF65-F5344CB8AC3E}">
        <p14:creationId xmlns:p14="http://schemas.microsoft.com/office/powerpoint/2010/main" val="163796699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457200" y="274638"/>
            <a:ext cx="8229600" cy="6202362"/>
          </a:xfrm>
        </p:spPr>
        <p:txBody>
          <a:bodyPr/>
          <a:lstStyle/>
          <a:p>
            <a:pPr algn="just" eaLnBrk="1" hangingPunct="1"/>
            <a:r>
              <a:rPr lang="en-US" i="1" smtClean="0"/>
              <a:t>The Congress shall have Power to declare the Punishment of Treason, but no Attainder of Treason shall work Corruption of Blood, or Forfeiture except during the Life of the Person attainted.</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limited the punishment that could be issued to traitors, which against limited the incentive to aggressively prosecute such accusations.</a:t>
            </a:r>
            <a:endParaRPr lang="en-US" dirty="0"/>
          </a:p>
        </p:txBody>
      </p:sp>
    </p:spTree>
    <p:extLst>
      <p:ext uri="{BB962C8B-B14F-4D97-AF65-F5344CB8AC3E}">
        <p14:creationId xmlns:p14="http://schemas.microsoft.com/office/powerpoint/2010/main" val="92107282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is not mentioned? </a:t>
            </a:r>
            <a:endParaRPr lang="en-US" dirty="0"/>
          </a:p>
        </p:txBody>
      </p:sp>
    </p:spTree>
    <p:extLst>
      <p:ext uri="{BB962C8B-B14F-4D97-AF65-F5344CB8AC3E}">
        <p14:creationId xmlns:p14="http://schemas.microsoft.com/office/powerpoint/2010/main" val="3602482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9571</TotalTime>
  <Words>2392</Words>
  <Application>Microsoft Office PowerPoint</Application>
  <PresentationFormat>On-screen Show (4:3)</PresentationFormat>
  <Paragraphs>163</Paragraphs>
  <Slides>131</Slides>
  <Notes>41</Notes>
  <HiddenSlides>0</HiddenSlides>
  <MMClips>0</MMClips>
  <ScaleCrop>false</ScaleCrop>
  <HeadingPairs>
    <vt:vector size="4" baseType="variant">
      <vt:variant>
        <vt:lpstr>Theme</vt:lpstr>
      </vt:variant>
      <vt:variant>
        <vt:i4>1</vt:i4>
      </vt:variant>
      <vt:variant>
        <vt:lpstr>Slide Titles</vt:lpstr>
      </vt:variant>
      <vt:variant>
        <vt:i4>131</vt:i4>
      </vt:variant>
    </vt:vector>
  </HeadingPairs>
  <TitlesOfParts>
    <vt:vector size="132" baseType="lpstr">
      <vt:lpstr>Office Theme</vt:lpstr>
      <vt:lpstr>GOVT 2302</vt:lpstr>
      <vt:lpstr>In the last set of power points we looked at the general features of the judiciary and walked briefly through it’s historical development.</vt:lpstr>
      <vt:lpstr>This involved coming to terms with the development of common law and the courts as independent institutions.   Recall that many of the grievances against George III regarding the judiciary were about his attempts to control it.</vt:lpstr>
      <vt:lpstr>We briefly pointed out that there was no national judiciary under the Articles of Confederation. Having one would subject the states to lawsuits by other states, or people in other states.   That was a no-no. </vt:lpstr>
      <vt:lpstr>But the lack of a national judiciary was one of the many factors leading to dissatisfaction with the Articles and the calling of the national convention. </vt:lpstr>
      <vt:lpstr>In this set of power points we read through the constitutional articles which establish the design of the U.S. and Texas Constitutions. </vt:lpstr>
      <vt:lpstr>As we know, these articles are:    Article 3 of the U.S. Constitution  (Wikipedia Page) and  Article 5 of the Texas Constitution  (Texas Judicial System)</vt:lpstr>
      <vt:lpstr>The Constitutional Convention considered the national judiciary on the following days:   June 4 June 5 June 13 July 18 July 21 August 15 September 15</vt:lpstr>
      <vt:lpstr>From the Federal Judicial Center:  Constitutional Origins of the Federal Judiciary—Talking Points </vt:lpstr>
      <vt:lpstr>The judiciary proved to be far less controversial than other matters faced by the members of the convention.  The resulting article was very short</vt:lpstr>
      <vt:lpstr> 3 Sections 375 words  that’s it</vt:lpstr>
      <vt:lpstr>Here’s a quick overview, with comments.</vt:lpstr>
      <vt:lpstr>Section One, Clause One  Comments from Findlaw and Wikipedia.</vt:lpstr>
      <vt:lpstr>The judicial Power of the United States, shall be vested in one supreme Court, and in such inferior Courts as the Congress may from time to time ordain and establish.</vt:lpstr>
      <vt:lpstr>PowerPoint Presentation</vt:lpstr>
      <vt:lpstr>As with the other institutions, a judicial power is acknowledged to exist separate from the legislative and executive, and it is given to an institution established for that purpose.</vt:lpstr>
      <vt:lpstr>By the way, a quick word on titles. Member of the Supreme Court are called “justices,” members of the lower courts are called “judges.”</vt:lpstr>
      <vt:lpstr>This is worth a comment. Were the executive to design the judiciary, a dangerous intermingling of power would be likely to occur. Police and prosecutors, if you recall, work for the executive. The courts must be neutral in how they treat them as opposed to the defense.</vt:lpstr>
      <vt:lpstr>The judiciary has been designed and redesigned in various Judiciary Acts over the course of American history. The current design was established in 1993. Click here for a history of the court system.</vt:lpstr>
      <vt:lpstr>And click here for the current map of the U.S. Courts: Map (Wikipedia)</vt:lpstr>
      <vt:lpstr>PowerPoint Presentation</vt:lpstr>
      <vt:lpstr>Congress also establishes the size of the Supreme Court. This can become controversial whenever there is a move to increase the size of the court.   There have been nine members on the court since 1869. </vt:lpstr>
      <vt:lpstr>PowerPoint Presentation</vt:lpstr>
      <vt:lpstr>Congress has actually established two types of tribunals. What we normally consider to be the courts are Article III courts. These are the institutional responsible for adjudicating the law. </vt:lpstr>
      <vt:lpstr>Article III Courts:  U.S. Supreme Court (wikipedia) U.S. Courts of Appeals (wikipedia)  U.S. District Courts (wikipedia)  Bankruptcy Courts (wikipedia)  </vt:lpstr>
      <vt:lpstr>FYI: We are in the Southern District of Texas, U.S. District and Bankruptcy Court. </vt:lpstr>
      <vt:lpstr>PowerPoint Presentation</vt:lpstr>
      <vt:lpstr>That court is in the Fifth Circuit Court of Appeals.</vt:lpstr>
      <vt:lpstr>The Interior of the 5th Circuit Court </vt:lpstr>
      <vt:lpstr>Congress has also established legislative courts, Article I courts, which have limited ability to adjudicate matters within their jurisdiction. These include military courts.</vt:lpstr>
      <vt:lpstr>Article I Courts  legislative courts that do not have full judicial power  U.S. Court of Military Appeals U.S. Tax Court  U.S. Court of Veterans' Appeals </vt:lpstr>
      <vt:lpstr>Section One Clause Two</vt:lpstr>
      <vt:lpstr> The Judges, both of the supreme and inferior Courts, shall hold their Offices during good Behaviour, and shall, at stated Times, receive for their Services, a Compensation, which shall not be diminished during their Continuance in Office. </vt:lpstr>
      <vt:lpstr>Both parts of this clause are meant to ensure judicial independence.</vt:lpstr>
      <vt:lpstr>“shall hold their Offices during good Behaviour”  The meaning can be loose: “Orderly and lawful action; conduct that is deemed proper for a peaceful and law-abiding individual.” </vt:lpstr>
      <vt:lpstr>“during good behavior” is generally taken to mean that judges have lifetime tenure, unless they do something that can lead to their removal. They cannot be pressured by the entity that appointed them to the office.   This is a major component of judicial independence.</vt:lpstr>
      <vt:lpstr>Hamilton argued that this was necessary to ensure that the courts would be powerful. As we will see, he was concerned about the weakness of the courts.</vt:lpstr>
      <vt:lpstr>PowerPoint Presentation</vt:lpstr>
      <vt:lpstr>Lifetime tenure has become controversial. Does it allow judges  too much discretion? Should judges serve for limited terms?   Rethinking Life Tenure for Judges</vt:lpstr>
      <vt:lpstr>Some related stories:   - Term limits for Supreme Court justices.  - No Supreme Court Term Limits. - Term limits for Supreme Court justices? - Supreme Court term limits.   </vt:lpstr>
      <vt:lpstr>Recall that the appointment and  confirmation of judges and justices is covered in Article II.   The President makes the appointment and the Senate can confirm then if they choose. </vt:lpstr>
      <vt:lpstr>The President has a degree of influence over who gets on the court, but the selection has to limited by whoever is likely to be confirmed by the Senate.</vt:lpstr>
      <vt:lpstr>Some are successful:   - Elena Kagan Supreme Court nomination - Sonia Sotomayor Supreme Court nomination - Samuel Alito Supreme Court nomination  - John Roberts Supreme Court nomination  Successful nominations Total List</vt:lpstr>
      <vt:lpstr>Some Are Not:   - Robert Bork Supreme Court nomination - Harriet Miers Supreme Court nomination   Unsuccessful nominations</vt:lpstr>
      <vt:lpstr>Senatorial Courtesy is practiced when appointing judges to the  federal district courts.   Presidents generally seek the advice of Senators of their own party before appointing judges in that Senator’s state. </vt:lpstr>
      <vt:lpstr>This rule doesn’t apply to appellate courts since they straddle many states.</vt:lpstr>
      <vt:lpstr>Presidents have their best opportunity to have a long-lasting impact on governing by how they shape the judiciary – who they put on the courts-while they are president. </vt:lpstr>
      <vt:lpstr>Presidential appointments to the Court of Appeals, and especially the Supreme Court, allow Presidents to influence future court decisions, but only if a President can successfully predict how a judge or justice is likely to act on the court.</vt:lpstr>
      <vt:lpstr>Dwight Eisenhower was quoted as stating the two worst decisions he made as President were the nominations of Earl Warren and William Brennan to the Supreme Court. Both began as conservatives but help drive a series of liberal decisions.</vt:lpstr>
      <vt:lpstr>Many conservatives were also unhappy with the selection of David Souter who was sold as a conservative, but allied with the liberals once on the court. </vt:lpstr>
      <vt:lpstr>Efforts have been made since to ideologically mold future Supreme Court justices early on so that they aren’t wildcards once they are on the bench.</vt:lpstr>
      <vt:lpstr>The conservative Federalist Society was developed to promote a conservative view of the Constitution and has helped mold law students into future judges and justices committed to that viewpoint. Three current members of the court have been affiliated with the movement: Antonin Scalia, John G. Roberts and Samuel Alito.  </vt:lpstr>
      <vt:lpstr>“shall, at stated Times, receive for their Services, a Compensation, which shall not be diminished during their Continuance in Office.”  Judges cannot be punished (controlled) by the legislature through the power of the purse.</vt:lpstr>
      <vt:lpstr>Section Two, Clause One</vt:lpstr>
      <vt:lpstr>The judicial Power shall extend to all Cases, in Law and Equity, arising under this Constitution, the Laws of the United States, and Treaties made, or which shall be made, under their Authority;--to all Cases affecting Ambassadors, other public ministers and Consuls;--to all Cases of admiralty and maritime Jurisdiction;--to Controversies to which the United States shall be a Party;--to Controversies between two or more States;--between a State and Citizens of another State;--between Citizens of different States;--between Citizens of the same State claiming Lands under Grants of different States, and between a State, or the Citizens thereof, and foreign States, Citizens or Subjects.</vt:lpstr>
      <vt:lpstr>This lengthy passage establishes the court’s jurisdiction, that is, what it has the authority to decide on, that is, what cases it can hear.</vt:lpstr>
      <vt:lpstr>First Point: </vt:lpstr>
      <vt:lpstr>The sections mentions that the court can hear cases in “Law and Equity.”  Law refers to the common and statutory law. Equity (translegal, findlaw) refers to Equity is commonly said to "mitigate the rigor of common law", allowing courts to use their discretion and apply justice in accordance with natural law. </vt:lpstr>
      <vt:lpstr>The court seldom hears cases regarding equity.</vt:lpstr>
      <vt:lpstr>Second Point: </vt:lpstr>
      <vt:lpstr>A factor limiting the court’s jurisdiction:   Cases and Controversies  (wikipedia)   The courts can only rule on cases brought before it.</vt:lpstr>
      <vt:lpstr>As a consequence: The Judiciary is a reactive institution. It does not set its own agenda, it responds to cases that are brought before it. It responds to disputes about specific cases that present controversies that have a solution the courts can offer.</vt:lpstr>
      <vt:lpstr>The judiciary does not deal in hypotheticals, it has jurisdiction over matters that involve the actual application of a law. This gives a real world example of the consequence of the law.</vt:lpstr>
      <vt:lpstr>It restricts the court from being an advisory institution. John Jay denied Washington’s request for them to send advice about the constitutionality of a law as being a violation of the separation of powers. </vt:lpstr>
      <vt:lpstr>Third Point:</vt:lpstr>
      <vt:lpstr>People who bring cases before the courts must prove they have standing before the court.</vt:lpstr>
      <vt:lpstr>Standing  “The legal right to initiate a lawsuit. To do so, a person must be sufficiently affected by the matter at hand, and there must be a case or controversy that can be resolved by legal action.”</vt:lpstr>
      <vt:lpstr>The courts sometimes refuse to rule on cases brought before it because they decided that the petitioner lacked standing to sue.   Example: Elk Grove v. Newdow </vt:lpstr>
      <vt:lpstr>The case was a challenge to the phrase “under God” in the Pledge of Allegiance. The father did not want his daughter to be made to say the pledge, but: “On June 14, 2004, the Supreme Court held Michael Newdow, as a non-custodial parent, did not have standing to bring the suit on his daughter's behalf.” </vt:lpstr>
      <vt:lpstr>The court also limits cases based on whether the case is ripe (the controversy has not arisen yet), or moot (the controversy has already been resolved).</vt:lpstr>
      <vt:lpstr>Fourth point: </vt:lpstr>
      <vt:lpstr>The jurisdiction of the court was narrowed very quickly when the Eleventh Amendment overrode this section: “The judicial Power shall extend to all Cases. . . between a State and Citizens of another State.”</vt:lpstr>
      <vt:lpstr>This allowed the citizens of one state to sue a different state in federal courts. This did not recognize a state’s sovereign immunity.</vt:lpstr>
      <vt:lpstr>As a consequence, a South Carolinian sued Georgia for payments due for good supplied during the Revolutionary War. Georgia claimed sovereign immunity, but lost. </vt:lpstr>
      <vt:lpstr>States don’t like to be sued.</vt:lpstr>
      <vt:lpstr>Georgia challenged the decision in a case called Chisholm v Georgia.   The Eleventh Amendment was ratified in order to overturn the decision. </vt:lpstr>
      <vt:lpstr>Eleventh Amendment: The Judicial power of the United States shall not be construed to extend to any suit in law or equity, commenced or prosecuted against one of the United States by Citizens of another State, or by Citizens or Subjects of any Foreign State.</vt:lpstr>
      <vt:lpstr>Fifth Point: </vt:lpstr>
      <vt:lpstr>The courts like to avoid political questions.   They do not rule on whether a law is good or bad, but whether it is constitutional or unconstitutional.</vt:lpstr>
      <vt:lpstr>The Political Question Doctrine from the Free Dictionary.</vt:lpstr>
      <vt:lpstr>An example from a case involving health care reform:   "That a direct requirement for most Americans to purchase any product or service seems an intrusive exercise of legislative power surely explains why Congress has not used this authority before–but that seems to us a political judgment rather than a recognition of constitutional limitations. It certainly is an encroachment on individual liberty, but it is no more so than a command that restaurants or hotels are obliged to serve all customers regardless of race, that gravely ill individuals cannot use a substance their doctors described as the only effective palliative for excruciating pain, or that a farmer cannot grow enough wheat to support his own family.  The right to be free from federal regulation is not absolute, and yields to the imperative that Congress be free to forge national solutions to national problems, no matter how local–or seemingly passive–their individual origins,"   - the US Court of Appeals, DC Circuit </vt:lpstr>
      <vt:lpstr>Section Two Clause Two</vt:lpstr>
      <vt:lpstr>In all Cases affecting Ambassadors, other public Ministers and Consuls, and those in which a State shall be Party, the supreme Court shall have original Jurisdiction. In all the other Cases before mentioned, the supreme Court shall have appellate Jurisdiction, both as to Law and Fact, with such Exceptions, and under such Regulations as the Congress shall make.</vt:lpstr>
      <vt:lpstr>This establishes the job description of the Supreme Court. There are two types of court procedures.   Original Jurisdiction – the trial Appellate Jurisdiction – the appeal  The Supreme Court is primarily an appellate court.  </vt:lpstr>
      <vt:lpstr>We will see next week that the case of Marbury v. Madison was based on the terminology in this part of the Constitution. The Judiciary Act of 1789 allowed the Supreme Court to act as a court of original jurisdiction where the Constitution did not allow it to.</vt:lpstr>
      <vt:lpstr>Section Two Clause Three</vt:lpstr>
      <vt:lpstr>The Trial of all Crimes, except in Cases of Impeachment, shall be by Jury; and such Trial shall be held in the State where the said Crimes shall have been committed; but when not committed within any State, the Trial shall be at such Place or Places as the Congress may by Law have directed.</vt:lpstr>
      <vt:lpstr>This is very similar to the 6th Amendment</vt:lpstr>
      <vt:lpstr>It mandates jury trials, and implies that Federal Courts must  exist in each state. </vt:lpstr>
      <vt:lpstr>Section Three, Clause One</vt:lpstr>
      <vt:lpstr>Treason against the United States, shall consist only in levying War against them, or in adhering to their Enemies, giving them Aid and Comfort. No Person shall be convicted of Treason unless on the Testimony of two Witnesses to the same overt Act, or on Confession in open Court.</vt:lpstr>
      <vt:lpstr>This section seems out of place, unless one remembers the complaints the British had against the Star Chamber.</vt:lpstr>
      <vt:lpstr>The judiciary cannot be  used as a tool of oppression. Accusations of treason are limited and very difficult to prove.</vt:lpstr>
      <vt:lpstr>Accusations of treason were commonly made against powerful opponents of the king and were prosecuted in the Star Chamber in order to guarantee convictions. </vt:lpstr>
      <vt:lpstr>By tightening up the definition of treason, the courts were less able to be used in a similar manner by the national government. </vt:lpstr>
      <vt:lpstr>Section Three, Clause Two</vt:lpstr>
      <vt:lpstr>The Congress shall have Power to declare the Punishment of Treason, but no Attainder of Treason shall work Corruption of Blood, or Forfeiture except during the Life of the Person attainted.</vt:lpstr>
      <vt:lpstr>This limited the punishment that could be issued to traitors, which against limited the incentive to aggressively prosecute such accusations.</vt:lpstr>
      <vt:lpstr>What is not mentioned? </vt:lpstr>
      <vt:lpstr>At least two major factors associated with the judiciary are not mentioned in the Constitution.   Judicial Review Interpretation  The court assumes these powers, though they are not explicitly granted to the institution.</vt:lpstr>
      <vt:lpstr>We will cover the development of judicial review in the next section, as well as the issues associated with how the Constitution ought to be interpreted.</vt:lpstr>
      <vt:lpstr> Texas Judiciary  Article V of the Texas Constitution  31 Sections 8,534 Words  </vt:lpstr>
      <vt:lpstr>The Structure of the  Texas Courts Map</vt:lpstr>
      <vt:lpstr>As with the articles establishing legislative and executive powers, the Texas Constitution provides far more detail about the judiciary than the U.S. Constitution.  This places limits on  judicial powers.</vt:lpstr>
      <vt:lpstr>A few highlights</vt:lpstr>
      <vt:lpstr>Article 1</vt:lpstr>
      <vt:lpstr>The judicial power of this State shall be vested in one Supreme Court, in one Court of Criminal Appeals, in Courts of Appeals, in District Courts, in County Courts, in Commissioners Courts, in Courts of Justices of the Peace, and in such other courts as may be provided by law.</vt:lpstr>
      <vt:lpstr>The Legislature may establish such other courts as it may deem necessary and prescribe the jurisdiction and organization thereof, and may conform the jurisdiction of the district and other inferior courts thereto.  </vt:lpstr>
      <vt:lpstr>The design of the Texas judiciary is spelled out in the Constitution.</vt:lpstr>
      <vt:lpstr>Judges and Justices  elected to six year terms.</vt:lpstr>
      <vt:lpstr>The governor can appoint judges to office when there is a vacancy.  It has become customary for judges and justices to resign prior to an election to provide governors the opportunity to appoint replacements.</vt:lpstr>
      <vt:lpstr>  Key consequence  of judicial elections:  The judiciary is in fact a democratic institution in Texas. Judges have to run for office, meaning that they must  raise campaign funds, often this comes from interested parties  </vt:lpstr>
      <vt:lpstr>Can justice be bought in Texas?  Contributions for   - high court races. - appellate court races.</vt:lpstr>
      <vt:lpstr>Texas Supreme Court  and the Texas Business Alliance</vt:lpstr>
      <vt:lpstr>Section 1a creates the  State Commission on Judicial Conduct</vt:lpstr>
      <vt:lpstr>Section 7a creates the  Judicial Districts Board which is responsible for drawing judicial districts when they are reapportioned.</vt:lpstr>
      <vt:lpstr>Most of the Constitution establishes the design, jurisdiction, qualifications, and electoral processes for all Texas courts and court officials.</vt:lpstr>
      <vt:lpstr>The Federalist Papers  Topics:  - permanent tenure - compensation - jurisdiction </vt:lpstr>
      <vt:lpstr>Six of the Federalist Papers discuss aspects of the Judiciary</vt:lpstr>
      <vt:lpstr>The Judiciary Department   Text: Federalist #78 Wikipedia  Anti-Federalist #78</vt:lpstr>
      <vt:lpstr>PowerPoint Presentation</vt:lpstr>
      <vt:lpstr>The Judiciary Continued   Text: Federalist #79 Wikipedia  Anti-Federalist #79</vt:lpstr>
      <vt:lpstr>PowerPoint Presentation</vt:lpstr>
      <vt:lpstr>The Powers of the Judiciary   Text: Federalist #80 Wikipedia Anti-Federalist #80</vt:lpstr>
      <vt:lpstr>PowerPoint Presentation</vt:lpstr>
      <vt:lpstr>The Judiciary Continued, and the Distribution of the Judicial Authority   Text: Federalist #81 Wikipedia  Anti-Federalist #81</vt:lpstr>
      <vt:lpstr>PowerPoint Presentation</vt:lpstr>
      <vt:lpstr>The Judiciary Continued   Text: Federalist #82 Wikipedia  Anti-Federalist #82</vt:lpstr>
      <vt:lpstr>PowerPoint Presentation</vt:lpstr>
      <vt:lpstr>The Judiciary Continued in Relation to Trial by Jury   Text: Federalist #83 Wikipedia  Anti-Federalist #83</vt:lpstr>
      <vt:lpstr>PowerPoint Presentation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Kevin Jefferies</dc:creator>
  <cp:lastModifiedBy>Kevin Jefferies</cp:lastModifiedBy>
  <cp:revision>798</cp:revision>
  <dcterms:created xsi:type="dcterms:W3CDTF">2009-11-03T15:40:25Z</dcterms:created>
  <dcterms:modified xsi:type="dcterms:W3CDTF">2011-11-08T21:47:15Z</dcterms:modified>
</cp:coreProperties>
</file>